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4"/>
    <p:sldMasterId id="214748367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Lst>
  <p:sldSz cy="5143500" cx="9144000"/>
  <p:notesSz cx="6858000" cy="9144000"/>
  <p:embeddedFontLst>
    <p:embeddedFont>
      <p:font typeface="Josefin Sans"/>
      <p:regular r:id="rId33"/>
      <p:bold r:id="rId34"/>
      <p:italic r:id="rId35"/>
      <p:boldItalic r:id="rId3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11" Type="http://schemas.openxmlformats.org/officeDocument/2006/relationships/slide" Target="slides/slide5.xml"/><Relationship Id="rId33" Type="http://schemas.openxmlformats.org/officeDocument/2006/relationships/font" Target="fonts/JosefinSans-regular.fntdata"/><Relationship Id="rId10" Type="http://schemas.openxmlformats.org/officeDocument/2006/relationships/slide" Target="slides/slide4.xml"/><Relationship Id="rId32" Type="http://schemas.openxmlformats.org/officeDocument/2006/relationships/slide" Target="slides/slide26.xml"/><Relationship Id="rId13" Type="http://schemas.openxmlformats.org/officeDocument/2006/relationships/slide" Target="slides/slide7.xml"/><Relationship Id="rId35" Type="http://schemas.openxmlformats.org/officeDocument/2006/relationships/font" Target="fonts/JosefinSans-italic.fntdata"/><Relationship Id="rId12" Type="http://schemas.openxmlformats.org/officeDocument/2006/relationships/slide" Target="slides/slide6.xml"/><Relationship Id="rId34" Type="http://schemas.openxmlformats.org/officeDocument/2006/relationships/font" Target="fonts/JosefinSans-bold.fntdata"/><Relationship Id="rId15" Type="http://schemas.openxmlformats.org/officeDocument/2006/relationships/slide" Target="slides/slide9.xml"/><Relationship Id="rId14" Type="http://schemas.openxmlformats.org/officeDocument/2006/relationships/slide" Target="slides/slide8.xml"/><Relationship Id="rId36" Type="http://schemas.openxmlformats.org/officeDocument/2006/relationships/font" Target="fonts/JosefinSans-boldItalic.fntdata"/><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en.wikipedia.org/wiki/Mating_of_yeast" TargetMode="Externa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media.springernature.com/original/springer-static/image/prt%3A978-3-540-47648-1%2F8/MediaObjects/978-3-540-47648-1_8_Part_Fig1-2801_HTML.jpg" TargetMode="Externa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microbialcellfactories.biomedcentral.com/articles/10.1186/s12934-019-1112-2/figures/1" TargetMode="Externa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biotechnologyforbiofuels.biomedcentral.com/articles/10.1186/1754-6834-5-53" TargetMode="Externa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pubmed.ncbi.nlm.nih.gov/30894433/" TargetMode="Externa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g87cc6b60d5_0_2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87cc6b60d5_0_2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Tianz: this is because ribosomes don’t directly bind onto the sequence. It is brought in with the help of the translation </a:t>
            </a:r>
            <a:r>
              <a:rPr lang="en"/>
              <a:t>initiation</a:t>
            </a:r>
            <a:r>
              <a:rPr lang="en"/>
              <a:t> complex.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87d72c9018_1_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87d72c9018_1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Image from: </a:t>
            </a:r>
            <a:r>
              <a:rPr lang="en" u="sng">
                <a:solidFill>
                  <a:schemeClr val="hlink"/>
                </a:solidFill>
                <a:hlinkClick r:id="rId2"/>
              </a:rPr>
              <a:t>https://en.wikipedia.org/wiki/Mating_of_yeast</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g87d72c9018_1_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4" name="Google Shape;194;g87d72c9018_1_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87cc6b60d5_0_1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9" name="Google Shape;199;g87cc6b60d5_0_1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rPr lang="en"/>
              <a:t>Knock-outs are done to remove a sequence from target DNA</a:t>
            </a:r>
            <a:endParaRPr/>
          </a:p>
          <a:p>
            <a:pPr indent="-298450" lvl="0" marL="457200" rtl="0" algn="l">
              <a:spcBef>
                <a:spcPts val="0"/>
              </a:spcBef>
              <a:spcAft>
                <a:spcPts val="0"/>
              </a:spcAft>
              <a:buSzPts val="1100"/>
              <a:buChar char="-"/>
            </a:pPr>
            <a:r>
              <a:rPr lang="en"/>
              <a:t>Knock-ins are done to integrate new sequences into target DNA</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Bacterial defense mechanism:</a:t>
            </a:r>
            <a:endParaRPr/>
          </a:p>
          <a:p>
            <a:pPr indent="0" lvl="0" marL="0" rtl="0" algn="l">
              <a:spcBef>
                <a:spcPts val="0"/>
              </a:spcBef>
              <a:spcAft>
                <a:spcPts val="0"/>
              </a:spcAft>
              <a:buNone/>
            </a:pPr>
            <a:r>
              <a:rPr lang="en"/>
              <a:t>“</a:t>
            </a:r>
            <a:r>
              <a:rPr lang="en" sz="1200">
                <a:solidFill>
                  <a:srgbClr val="222222"/>
                </a:solidFill>
                <a:highlight>
                  <a:srgbClr val="FFFFFF"/>
                </a:highlight>
              </a:rPr>
              <a:t>When the bacterial immune system gets overwhelmed, the </a:t>
            </a:r>
            <a:r>
              <a:rPr b="1" lang="en" sz="1200">
                <a:solidFill>
                  <a:srgbClr val="222222"/>
                </a:solidFill>
                <a:highlight>
                  <a:srgbClr val="FFFFFF"/>
                </a:highlight>
              </a:rPr>
              <a:t>CRISPR</a:t>
            </a:r>
            <a:r>
              <a:rPr lang="en" sz="1200">
                <a:solidFill>
                  <a:srgbClr val="222222"/>
                </a:solidFill>
                <a:highlight>
                  <a:srgbClr val="FFFFFF"/>
                </a:highlight>
              </a:rPr>
              <a:t>-Cas system produces a chemical signal that activates a second enzyme which helps in degrading the invaders' genetic material.</a:t>
            </a:r>
            <a:r>
              <a:rPr lang="en"/>
              <a:t>”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g87cc6b60d5_0_1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6" name="Google Shape;206;g87cc6b60d5_0_1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Tianz:  crRNA and tracer are what they are in the bacteria. sgRNA fused them when people started using them for editing. I </a:t>
            </a:r>
            <a:r>
              <a:rPr lang="en"/>
              <a:t>understand</a:t>
            </a:r>
            <a:r>
              <a:rPr lang="en"/>
              <a:t> what you mean but I don’t think it is exactlly correct to call them the two components. (minior points)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g87cc6b60d5_0_1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3" name="Google Shape;213;g87cc6b60d5_0_1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298450" lvl="0" marL="457200" rtl="0" algn="l">
              <a:spcBef>
                <a:spcPts val="0"/>
              </a:spcBef>
              <a:spcAft>
                <a:spcPts val="0"/>
              </a:spcAft>
              <a:buSzPts val="1100"/>
              <a:buChar char="-"/>
            </a:pPr>
            <a:r>
              <a:rPr lang="en"/>
              <a:t>The wild-type Cas9 system is guided by an sgRNA and recognizes a PAM (protospacer adjacent motif) sequence (2 - 6 bp in length) where a single Cas9 protein will cut both strands of the DNA</a:t>
            </a:r>
            <a:endParaRPr/>
          </a:p>
          <a:p>
            <a:pPr indent="-298450" lvl="0" marL="457200" rtl="0" algn="l">
              <a:spcBef>
                <a:spcPts val="0"/>
              </a:spcBef>
              <a:spcAft>
                <a:spcPts val="0"/>
              </a:spcAft>
              <a:buSzPts val="1100"/>
              <a:buChar char="-"/>
            </a:pPr>
            <a:r>
              <a:rPr lang="en"/>
              <a:t>When compared to nickase, wild-type Cas9 is more efficient at cutting, but also has higher chance for off-target cuts</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g87cc6b60d5_0_1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2" name="Google Shape;222;g87cc6b60d5_0_1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g87cc6b60d5_0_1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1" name="Google Shape;231;g87cc6b60d5_0_1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g87cc6b60d5_0_3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2" name="Google Shape;242;g87cc6b60d5_0_3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Image from </a:t>
            </a:r>
            <a:r>
              <a:rPr lang="en" u="sng">
                <a:solidFill>
                  <a:schemeClr val="hlink"/>
                </a:solidFill>
                <a:hlinkClick r:id="rId2"/>
              </a:rPr>
              <a:t>978-3-540-47648-1_8_Part_Fig1-2801_HTML.jpg</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g87d72c9018_1_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0" name="Google Shape;250;g87d72c9018_1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g87cc6b60d5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3" name="Google Shape;103;g87cc6b60d5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 name="Shape 255"/>
        <p:cNvGrpSpPr/>
        <p:nvPr/>
      </p:nvGrpSpPr>
      <p:grpSpPr>
        <a:xfrm>
          <a:off x="0" y="0"/>
          <a:ext cx="0" cy="0"/>
          <a:chOff x="0" y="0"/>
          <a:chExt cx="0" cy="0"/>
        </a:xfrm>
      </p:grpSpPr>
      <p:sp>
        <p:nvSpPr>
          <p:cNvPr id="256" name="Google Shape;256;g87d72c9018_1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7" name="Google Shape;257;g87d72c9018_1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Image from: </a:t>
            </a:r>
            <a:r>
              <a:rPr lang="en" u="sng">
                <a:solidFill>
                  <a:schemeClr val="hlink"/>
                </a:solidFill>
                <a:hlinkClick r:id="rId2"/>
              </a:rPr>
              <a:t>https://microbialcellfactories.biomedcentral.com/articles/10.1186/s12934-019-1112-2/figures/1</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g87d72c9018_1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5" name="Google Shape;265;g87d72c9018_1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These systems have been used a lot for mammals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Limited by FRT and loxP sites already present in the genome (right?)</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7" name="Shape 277"/>
        <p:cNvGrpSpPr/>
        <p:nvPr/>
      </p:nvGrpSpPr>
      <p:grpSpPr>
        <a:xfrm>
          <a:off x="0" y="0"/>
          <a:ext cx="0" cy="0"/>
          <a:chOff x="0" y="0"/>
          <a:chExt cx="0" cy="0"/>
        </a:xfrm>
      </p:grpSpPr>
      <p:sp>
        <p:nvSpPr>
          <p:cNvPr id="278" name="Google Shape;278;g87d72c9018_1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9" name="Google Shape;279;g87d72c9018_1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Image from: </a:t>
            </a:r>
            <a:r>
              <a:rPr lang="en">
                <a:solidFill>
                  <a:schemeClr val="dk1"/>
                </a:solidFill>
              </a:rPr>
              <a:t> </a:t>
            </a:r>
            <a:r>
              <a:rPr lang="en" u="sng">
                <a:solidFill>
                  <a:srgbClr val="1155CC"/>
                </a:solidFill>
                <a:hlinkClick r:id="rId2">
                  <a:extLst>
                    <a:ext uri="{A12FA001-AC4F-418D-AE19-62706E023703}">
                      <ahyp:hlinkClr val="tx"/>
                    </a:ext>
                  </a:extLst>
                </a:hlinkClick>
              </a:rPr>
              <a:t>https://biotechnologyforbiofuels.biomedcentral.com/articles/10.1186/1754-6834-5-53</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Instead of having specific homology sequences for recombination, we can design the homology sequences to be specific to specific regions in the DNA and let the cell’s natural homologous recombination system to the rest.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g80a130f013_0_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8" name="Google Shape;288;g80a130f013_0_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slide is kinda </a:t>
            </a:r>
            <a:r>
              <a:rPr lang="en"/>
              <a:t>redundant</a:t>
            </a:r>
            <a:r>
              <a:rPr lang="en"/>
              <a:t>, but here’s a simple use of HR to make a knockout.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 name="Shape 293"/>
        <p:cNvGrpSpPr/>
        <p:nvPr/>
      </p:nvGrpSpPr>
      <p:grpSpPr>
        <a:xfrm>
          <a:off x="0" y="0"/>
          <a:ext cx="0" cy="0"/>
          <a:chOff x="0" y="0"/>
          <a:chExt cx="0" cy="0"/>
        </a:xfrm>
      </p:grpSpPr>
      <p:sp>
        <p:nvSpPr>
          <p:cNvPr id="294" name="Google Shape;294;g87d72c9018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5" name="Google Shape;295;g87d72c9018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Blurry image from: </a:t>
            </a:r>
            <a:r>
              <a:rPr lang="en" u="sng">
                <a:solidFill>
                  <a:schemeClr val="hlink"/>
                </a:solidFill>
                <a:hlinkClick r:id="rId2"/>
              </a:rPr>
              <a:t>https://pubmed.ncbi.nlm.nih.gov/30894433/</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Tianz: i like this slide, lots of relevant information.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Unfortunately, this study had a relatively low success rate. They played around with different sgRNA and promoter design to increase CRISPR activity which worked to some extent.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2" name="Shape 302"/>
        <p:cNvGrpSpPr/>
        <p:nvPr/>
      </p:nvGrpSpPr>
      <p:grpSpPr>
        <a:xfrm>
          <a:off x="0" y="0"/>
          <a:ext cx="0" cy="0"/>
          <a:chOff x="0" y="0"/>
          <a:chExt cx="0" cy="0"/>
        </a:xfrm>
      </p:grpSpPr>
      <p:sp>
        <p:nvSpPr>
          <p:cNvPr id="303" name="Google Shape;303;g87cc6b60d5_0_3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4" name="Google Shape;304;g87cc6b60d5_0_3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Lithium acetate </a:t>
            </a:r>
            <a:r>
              <a:rPr lang="en"/>
              <a:t>competent</a:t>
            </a:r>
            <a:r>
              <a:rPr lang="en"/>
              <a:t> cell </a:t>
            </a:r>
            <a:r>
              <a:rPr lang="en"/>
              <a:t>preparation</a:t>
            </a:r>
            <a:r>
              <a:rPr lang="en"/>
              <a:t> seems to be common</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8" name="Shape 308"/>
        <p:cNvGrpSpPr/>
        <p:nvPr/>
      </p:nvGrpSpPr>
      <p:grpSpPr>
        <a:xfrm>
          <a:off x="0" y="0"/>
          <a:ext cx="0" cy="0"/>
          <a:chOff x="0" y="0"/>
          <a:chExt cx="0" cy="0"/>
        </a:xfrm>
      </p:grpSpPr>
      <p:sp>
        <p:nvSpPr>
          <p:cNvPr id="309" name="Google Shape;309;g80a130f013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0" name="Google Shape;310;g80a130f013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Electroporation is different from chemical transformation, but typically its efficiency is higher. You just have to make sure your cells are properly </a:t>
            </a:r>
            <a:r>
              <a:rPr lang="en"/>
              <a:t>electrocompetent</a:t>
            </a:r>
            <a:r>
              <a:rPr lang="en"/>
              <a:t>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87d72c9018_1_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87d72c9018_1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87cc6b60d5_0_2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87cc6b60d5_0_2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Image from Dr. Zimmerly, CMMB 411</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Prokaryotes have a -35 and -10 region→ Eukaryotes have that but to the next level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g87cc6b60d5_0_2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5" name="Google Shape;125;g87cc6b60d5_0_2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Image from Dr. Zimmerly, CMMB 411</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I have slides with more info if you want it</a:t>
            </a:r>
            <a:endParaRPr>
              <a:solidFill>
                <a:schemeClr val="dk1"/>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87cc6b60d5_0_2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87cc6b60d5_0_2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Image from Dr. Zimmerly, CMMB 411</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I have slides with more info if you want it</a:t>
            </a:r>
            <a:endParaRPr>
              <a:solidFill>
                <a:schemeClr val="dk1"/>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g87cc6b60d5_0_2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87cc6b60d5_0_2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Image from Dr. Zimmerly, CMMB 411</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I have slides with more info if you want it</a:t>
            </a:r>
            <a:endParaRPr>
              <a:solidFill>
                <a:schemeClr val="dk1"/>
              </a:solidFill>
            </a:endParaRPr>
          </a:p>
          <a:p>
            <a:pPr indent="0" lvl="0" marL="0" rtl="0" algn="l">
              <a:spcBef>
                <a:spcPts val="0"/>
              </a:spcBef>
              <a:spcAft>
                <a:spcPts val="0"/>
              </a:spcAft>
              <a:buNone/>
            </a:pPr>
            <a:r>
              <a:rPr lang="en">
                <a:solidFill>
                  <a:schemeClr val="dk1"/>
                </a:solidFill>
              </a:rPr>
              <a:t>Tian: I think we don’t have to go into detals when explaining. Key message is Eukaryotic cells have more levels of regulation and more layers of fine tuning than bacteria. (simple machine vs more complex machine)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Enhancers and activators and other TFs can play a big role in transcription success. Chromatin remodelers and HATS help move nucleosomes so transcription can occur. If we’re choosing to insert a gene in the genome we may want to pick an area of the genome that is usually in a euchromatin state so that it’s accessible (pick a gene target that’s regularly transcribed). </a:t>
            </a:r>
            <a:endParaRPr>
              <a:solidFill>
                <a:schemeClr val="dk1"/>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87cc6b60d5_0_2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87cc6b60d5_0_2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Image from Dr. Zimmerly, CMMB 411</a:t>
            </a:r>
            <a:endParaRPr/>
          </a:p>
          <a:p>
            <a:pPr indent="0" lvl="0" marL="0" rtl="0" algn="l">
              <a:spcBef>
                <a:spcPts val="0"/>
              </a:spcBef>
              <a:spcAft>
                <a:spcPts val="0"/>
              </a:spcAft>
              <a:buNone/>
            </a:pPr>
            <a:r>
              <a:rPr lang="en"/>
              <a:t>Specific proteins (CstF and CPSF) bind to the Poly-A signal sequences once it emerges.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This signals for the mRNA to get cleaved and Poly-A polymerase to attach and make the tail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87cc6b60d5_0_2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9" name="Google Shape;159;g87cc6b60d5_0_2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5200"/>
              <a:buNone/>
              <a:defRPr sz="52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56" name="Google Shape;56;p14"/>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2800"/>
              <a:buNone/>
              <a:defRPr sz="2800"/>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8" name="Shape 58"/>
        <p:cNvGrpSpPr/>
        <p:nvPr/>
      </p:nvGrpSpPr>
      <p:grpSpPr>
        <a:xfrm>
          <a:off x="0" y="0"/>
          <a:ext cx="0" cy="0"/>
          <a:chOff x="0" y="0"/>
          <a:chExt cx="0" cy="0"/>
        </a:xfrm>
      </p:grpSpPr>
      <p:sp>
        <p:nvSpPr>
          <p:cNvPr id="59" name="Google Shape;59;p15"/>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3600"/>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60" name="Google Shape;60;p1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1" name="Shape 61"/>
        <p:cNvGrpSpPr/>
        <p:nvPr/>
      </p:nvGrpSpPr>
      <p:grpSpPr>
        <a:xfrm>
          <a:off x="0" y="0"/>
          <a:ext cx="0" cy="0"/>
          <a:chOff x="0" y="0"/>
          <a:chExt cx="0" cy="0"/>
        </a:xfrm>
      </p:grpSpPr>
      <p:sp>
        <p:nvSpPr>
          <p:cNvPr id="62" name="Google Shape;62;p1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3" name="Google Shape;63;p1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rtl="0">
              <a:spcBef>
                <a:spcPts val="0"/>
              </a:spcBef>
              <a:spcAft>
                <a:spcPts val="0"/>
              </a:spcAft>
              <a:buSzPts val="1800"/>
              <a:buChar char="●"/>
              <a:defRPr/>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317500" lvl="3" marL="1828800" rtl="0">
              <a:spcBef>
                <a:spcPts val="1600"/>
              </a:spcBef>
              <a:spcAft>
                <a:spcPts val="0"/>
              </a:spcAft>
              <a:buSzPts val="1400"/>
              <a:buChar char="●"/>
              <a:defRPr/>
            </a:lvl4pPr>
            <a:lvl5pPr indent="-317500" lvl="4" marL="2286000" rtl="0">
              <a:spcBef>
                <a:spcPts val="1600"/>
              </a:spcBef>
              <a:spcAft>
                <a:spcPts val="0"/>
              </a:spcAft>
              <a:buSzPts val="1400"/>
              <a:buChar char="○"/>
              <a:defRPr/>
            </a:lvl5pPr>
            <a:lvl6pPr indent="-317500" lvl="5" marL="2743200" rtl="0">
              <a:spcBef>
                <a:spcPts val="1600"/>
              </a:spcBef>
              <a:spcAft>
                <a:spcPts val="0"/>
              </a:spcAft>
              <a:buSzPts val="1400"/>
              <a:buChar char="■"/>
              <a:defRPr/>
            </a:lvl6pPr>
            <a:lvl7pPr indent="-317500" lvl="6" marL="3200400" rtl="0">
              <a:spcBef>
                <a:spcPts val="1600"/>
              </a:spcBef>
              <a:spcAft>
                <a:spcPts val="0"/>
              </a:spcAft>
              <a:buSzPts val="1400"/>
              <a:buChar char="●"/>
              <a:defRPr/>
            </a:lvl7pPr>
            <a:lvl8pPr indent="-317500" lvl="7" marL="3657600" rtl="0">
              <a:spcBef>
                <a:spcPts val="1600"/>
              </a:spcBef>
              <a:spcAft>
                <a:spcPts val="0"/>
              </a:spcAft>
              <a:buSzPts val="1400"/>
              <a:buChar char="○"/>
              <a:defRPr/>
            </a:lvl8pPr>
            <a:lvl9pPr indent="-317500" lvl="8" marL="4114800" rtl="0">
              <a:spcBef>
                <a:spcPts val="1600"/>
              </a:spcBef>
              <a:spcAft>
                <a:spcPts val="1600"/>
              </a:spcAft>
              <a:buSzPts val="1400"/>
              <a:buChar char="■"/>
              <a:defRPr/>
            </a:lvl9pPr>
          </a:lstStyle>
          <a:p/>
        </p:txBody>
      </p:sp>
      <p:sp>
        <p:nvSpPr>
          <p:cNvPr id="64" name="Google Shape;64;p1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pic>
        <p:nvPicPr>
          <p:cNvPr id="65" name="Google Shape;65;p16"/>
          <p:cNvPicPr preferRelativeResize="0"/>
          <p:nvPr/>
        </p:nvPicPr>
        <p:blipFill>
          <a:blip r:embed="rId2">
            <a:alphaModFix amt="81000"/>
          </a:blip>
          <a:stretch>
            <a:fillRect/>
          </a:stretch>
        </p:blipFill>
        <p:spPr>
          <a:xfrm>
            <a:off x="7954000" y="4371725"/>
            <a:ext cx="1116951" cy="706672"/>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6" name="Shape 66"/>
        <p:cNvGrpSpPr/>
        <p:nvPr/>
      </p:nvGrpSpPr>
      <p:grpSpPr>
        <a:xfrm>
          <a:off x="0" y="0"/>
          <a:ext cx="0" cy="0"/>
          <a:chOff x="0" y="0"/>
          <a:chExt cx="0" cy="0"/>
        </a:xfrm>
      </p:grpSpPr>
      <p:sp>
        <p:nvSpPr>
          <p:cNvPr id="67" name="Google Shape;67;p1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8" name="Google Shape;68;p17"/>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69" name="Google Shape;69;p17"/>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70" name="Google Shape;70;p1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1" name="Shape 71"/>
        <p:cNvGrpSpPr/>
        <p:nvPr/>
      </p:nvGrpSpPr>
      <p:grpSpPr>
        <a:xfrm>
          <a:off x="0" y="0"/>
          <a:ext cx="0" cy="0"/>
          <a:chOff x="0" y="0"/>
          <a:chExt cx="0" cy="0"/>
        </a:xfrm>
      </p:grpSpPr>
      <p:sp>
        <p:nvSpPr>
          <p:cNvPr id="72" name="Google Shape;72;p1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73" name="Google Shape;73;p1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4" name="Shape 74"/>
        <p:cNvGrpSpPr/>
        <p:nvPr/>
      </p:nvGrpSpPr>
      <p:grpSpPr>
        <a:xfrm>
          <a:off x="0" y="0"/>
          <a:ext cx="0" cy="0"/>
          <a:chOff x="0" y="0"/>
          <a:chExt cx="0" cy="0"/>
        </a:xfrm>
      </p:grpSpPr>
      <p:sp>
        <p:nvSpPr>
          <p:cNvPr id="75" name="Google Shape;75;p19"/>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76" name="Google Shape;76;p19"/>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rtl="0">
              <a:spcBef>
                <a:spcPts val="0"/>
              </a:spcBef>
              <a:spcAft>
                <a:spcPts val="0"/>
              </a:spcAft>
              <a:buSzPts val="1200"/>
              <a:buChar char="●"/>
              <a:defRPr sz="12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77" name="Google Shape;77;p1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8" name="Shape 78"/>
        <p:cNvGrpSpPr/>
        <p:nvPr/>
      </p:nvGrpSpPr>
      <p:grpSpPr>
        <a:xfrm>
          <a:off x="0" y="0"/>
          <a:ext cx="0" cy="0"/>
          <a:chOff x="0" y="0"/>
          <a:chExt cx="0" cy="0"/>
        </a:xfrm>
      </p:grpSpPr>
      <p:sp>
        <p:nvSpPr>
          <p:cNvPr id="79" name="Google Shape;79;p20"/>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80" name="Google Shape;80;p2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1" name="Shape 81"/>
        <p:cNvGrpSpPr/>
        <p:nvPr/>
      </p:nvGrpSpPr>
      <p:grpSpPr>
        <a:xfrm>
          <a:off x="0" y="0"/>
          <a:ext cx="0" cy="0"/>
          <a:chOff x="0" y="0"/>
          <a:chExt cx="0" cy="0"/>
        </a:xfrm>
      </p:grpSpPr>
      <p:sp>
        <p:nvSpPr>
          <p:cNvPr id="82" name="Google Shape;82;p21"/>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3" name="Google Shape;83;p21"/>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4200"/>
              <a:buNone/>
              <a:defRPr sz="42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84" name="Google Shape;84;p21"/>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2100"/>
              <a:buNone/>
              <a:defRPr sz="21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85" name="Google Shape;85;p21"/>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rtl="0">
              <a:spcBef>
                <a:spcPts val="0"/>
              </a:spcBef>
              <a:spcAft>
                <a:spcPts val="0"/>
              </a:spcAft>
              <a:buSzPts val="1800"/>
              <a:buChar char="●"/>
              <a:defRPr/>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317500" lvl="3" marL="1828800" rtl="0">
              <a:spcBef>
                <a:spcPts val="1600"/>
              </a:spcBef>
              <a:spcAft>
                <a:spcPts val="0"/>
              </a:spcAft>
              <a:buSzPts val="1400"/>
              <a:buChar char="●"/>
              <a:defRPr/>
            </a:lvl4pPr>
            <a:lvl5pPr indent="-317500" lvl="4" marL="2286000" rtl="0">
              <a:spcBef>
                <a:spcPts val="1600"/>
              </a:spcBef>
              <a:spcAft>
                <a:spcPts val="0"/>
              </a:spcAft>
              <a:buSzPts val="1400"/>
              <a:buChar char="○"/>
              <a:defRPr/>
            </a:lvl5pPr>
            <a:lvl6pPr indent="-317500" lvl="5" marL="2743200" rtl="0">
              <a:spcBef>
                <a:spcPts val="1600"/>
              </a:spcBef>
              <a:spcAft>
                <a:spcPts val="0"/>
              </a:spcAft>
              <a:buSzPts val="1400"/>
              <a:buChar char="■"/>
              <a:defRPr/>
            </a:lvl6pPr>
            <a:lvl7pPr indent="-317500" lvl="6" marL="3200400" rtl="0">
              <a:spcBef>
                <a:spcPts val="1600"/>
              </a:spcBef>
              <a:spcAft>
                <a:spcPts val="0"/>
              </a:spcAft>
              <a:buSzPts val="1400"/>
              <a:buChar char="●"/>
              <a:defRPr/>
            </a:lvl7pPr>
            <a:lvl8pPr indent="-317500" lvl="7" marL="3657600" rtl="0">
              <a:spcBef>
                <a:spcPts val="1600"/>
              </a:spcBef>
              <a:spcAft>
                <a:spcPts val="0"/>
              </a:spcAft>
              <a:buSzPts val="1400"/>
              <a:buChar char="○"/>
              <a:defRPr/>
            </a:lvl8pPr>
            <a:lvl9pPr indent="-317500" lvl="8" marL="4114800" rtl="0">
              <a:spcBef>
                <a:spcPts val="1600"/>
              </a:spcBef>
              <a:spcAft>
                <a:spcPts val="1600"/>
              </a:spcAft>
              <a:buSzPts val="1400"/>
              <a:buChar char="■"/>
              <a:defRPr/>
            </a:lvl9pPr>
          </a:lstStyle>
          <a:p/>
        </p:txBody>
      </p:sp>
      <p:sp>
        <p:nvSpPr>
          <p:cNvPr id="86" name="Google Shape;86;p2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7" name="Shape 87"/>
        <p:cNvGrpSpPr/>
        <p:nvPr/>
      </p:nvGrpSpPr>
      <p:grpSpPr>
        <a:xfrm>
          <a:off x="0" y="0"/>
          <a:ext cx="0" cy="0"/>
          <a:chOff x="0" y="0"/>
          <a:chExt cx="0" cy="0"/>
        </a:xfrm>
      </p:grpSpPr>
      <p:sp>
        <p:nvSpPr>
          <p:cNvPr id="88" name="Google Shape;88;p22"/>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rtl="0">
              <a:lnSpc>
                <a:spcPct val="100000"/>
              </a:lnSpc>
              <a:spcBef>
                <a:spcPts val="0"/>
              </a:spcBef>
              <a:spcAft>
                <a:spcPts val="0"/>
              </a:spcAft>
              <a:buSzPts val="1800"/>
              <a:buNone/>
              <a:defRPr/>
            </a:lvl1pPr>
          </a:lstStyle>
          <a:p/>
        </p:txBody>
      </p:sp>
      <p:sp>
        <p:nvSpPr>
          <p:cNvPr id="89" name="Google Shape;89;p2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90" name="Shape 90"/>
        <p:cNvGrpSpPr/>
        <p:nvPr/>
      </p:nvGrpSpPr>
      <p:grpSpPr>
        <a:xfrm>
          <a:off x="0" y="0"/>
          <a:ext cx="0" cy="0"/>
          <a:chOff x="0" y="0"/>
          <a:chExt cx="0" cy="0"/>
        </a:xfrm>
      </p:grpSpPr>
      <p:sp>
        <p:nvSpPr>
          <p:cNvPr id="91" name="Google Shape;91;p23"/>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12000"/>
              <a:buNone/>
              <a:defRPr sz="12000"/>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92" name="Google Shape;92;p23"/>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rtl="0" algn="ctr">
              <a:spcBef>
                <a:spcPts val="0"/>
              </a:spcBef>
              <a:spcAft>
                <a:spcPts val="0"/>
              </a:spcAft>
              <a:buSzPts val="1800"/>
              <a:buChar char="●"/>
              <a:defRPr/>
            </a:lvl1pPr>
            <a:lvl2pPr indent="-317500" lvl="1" marL="914400" rtl="0" algn="ctr">
              <a:spcBef>
                <a:spcPts val="1600"/>
              </a:spcBef>
              <a:spcAft>
                <a:spcPts val="0"/>
              </a:spcAft>
              <a:buSzPts val="1400"/>
              <a:buChar char="○"/>
              <a:defRPr/>
            </a:lvl2pPr>
            <a:lvl3pPr indent="-317500" lvl="2" marL="1371600" rtl="0" algn="ctr">
              <a:spcBef>
                <a:spcPts val="1600"/>
              </a:spcBef>
              <a:spcAft>
                <a:spcPts val="0"/>
              </a:spcAft>
              <a:buSzPts val="1400"/>
              <a:buChar char="■"/>
              <a:defRPr/>
            </a:lvl3pPr>
            <a:lvl4pPr indent="-317500" lvl="3" marL="1828800" rtl="0" algn="ctr">
              <a:spcBef>
                <a:spcPts val="1600"/>
              </a:spcBef>
              <a:spcAft>
                <a:spcPts val="0"/>
              </a:spcAft>
              <a:buSzPts val="1400"/>
              <a:buChar char="●"/>
              <a:defRPr/>
            </a:lvl4pPr>
            <a:lvl5pPr indent="-317500" lvl="4" marL="2286000" rtl="0" algn="ctr">
              <a:spcBef>
                <a:spcPts val="1600"/>
              </a:spcBef>
              <a:spcAft>
                <a:spcPts val="0"/>
              </a:spcAft>
              <a:buSzPts val="1400"/>
              <a:buChar char="○"/>
              <a:defRPr/>
            </a:lvl5pPr>
            <a:lvl6pPr indent="-317500" lvl="5" marL="2743200" rtl="0" algn="ctr">
              <a:spcBef>
                <a:spcPts val="1600"/>
              </a:spcBef>
              <a:spcAft>
                <a:spcPts val="0"/>
              </a:spcAft>
              <a:buSzPts val="1400"/>
              <a:buChar char="■"/>
              <a:defRPr/>
            </a:lvl6pPr>
            <a:lvl7pPr indent="-317500" lvl="6" marL="3200400" rtl="0" algn="ctr">
              <a:spcBef>
                <a:spcPts val="1600"/>
              </a:spcBef>
              <a:spcAft>
                <a:spcPts val="0"/>
              </a:spcAft>
              <a:buSzPts val="1400"/>
              <a:buChar char="●"/>
              <a:defRPr/>
            </a:lvl7pPr>
            <a:lvl8pPr indent="-317500" lvl="7" marL="3657600" rtl="0" algn="ctr">
              <a:spcBef>
                <a:spcPts val="1600"/>
              </a:spcBef>
              <a:spcAft>
                <a:spcPts val="0"/>
              </a:spcAft>
              <a:buSzPts val="1400"/>
              <a:buChar char="○"/>
              <a:defRPr/>
            </a:lvl8pPr>
            <a:lvl9pPr indent="-317500" lvl="8" marL="4114800" rtl="0" algn="ctr">
              <a:spcBef>
                <a:spcPts val="1600"/>
              </a:spcBef>
              <a:spcAft>
                <a:spcPts val="1600"/>
              </a:spcAft>
              <a:buSzPts val="1400"/>
              <a:buChar char="■"/>
              <a:defRPr/>
            </a:lvl9pPr>
          </a:lstStyle>
          <a:p/>
        </p:txBody>
      </p:sp>
      <p:sp>
        <p:nvSpPr>
          <p:cNvPr id="93" name="Google Shape;93;p2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4" name="Shape 94"/>
        <p:cNvGrpSpPr/>
        <p:nvPr/>
      </p:nvGrpSpPr>
      <p:grpSpPr>
        <a:xfrm>
          <a:off x="0" y="0"/>
          <a:ext cx="0" cy="0"/>
          <a:chOff x="0" y="0"/>
          <a:chExt cx="0" cy="0"/>
        </a:xfrm>
      </p:grpSpPr>
      <p:sp>
        <p:nvSpPr>
          <p:cNvPr id="95" name="Google Shape;95;p2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rtl="0">
              <a:lnSpc>
                <a:spcPct val="115000"/>
              </a:lnSpc>
              <a:spcBef>
                <a:spcPts val="0"/>
              </a:spcBef>
              <a:spcAft>
                <a:spcPts val="0"/>
              </a:spcAft>
              <a:buClr>
                <a:schemeClr val="dk2"/>
              </a:buClr>
              <a:buSzPts val="1800"/>
              <a:buChar char="●"/>
              <a:defRPr sz="1800">
                <a:solidFill>
                  <a:schemeClr val="dk2"/>
                </a:solidFill>
              </a:defRPr>
            </a:lvl1pPr>
            <a:lvl2pPr indent="-317500" lvl="1" marL="914400" rtl="0">
              <a:lnSpc>
                <a:spcPct val="115000"/>
              </a:lnSpc>
              <a:spcBef>
                <a:spcPts val="1600"/>
              </a:spcBef>
              <a:spcAft>
                <a:spcPts val="0"/>
              </a:spcAft>
              <a:buClr>
                <a:schemeClr val="dk2"/>
              </a:buClr>
              <a:buSzPts val="1400"/>
              <a:buChar char="○"/>
              <a:defRPr>
                <a:solidFill>
                  <a:schemeClr val="dk2"/>
                </a:solidFill>
              </a:defRPr>
            </a:lvl2pPr>
            <a:lvl3pPr indent="-317500" lvl="2" marL="1371600" rtl="0">
              <a:lnSpc>
                <a:spcPct val="115000"/>
              </a:lnSpc>
              <a:spcBef>
                <a:spcPts val="1600"/>
              </a:spcBef>
              <a:spcAft>
                <a:spcPts val="0"/>
              </a:spcAft>
              <a:buClr>
                <a:schemeClr val="dk2"/>
              </a:buClr>
              <a:buSzPts val="1400"/>
              <a:buChar char="■"/>
              <a:defRPr>
                <a:solidFill>
                  <a:schemeClr val="dk2"/>
                </a:solidFill>
              </a:defRPr>
            </a:lvl3pPr>
            <a:lvl4pPr indent="-317500" lvl="3" marL="1828800" rtl="0">
              <a:lnSpc>
                <a:spcPct val="115000"/>
              </a:lnSpc>
              <a:spcBef>
                <a:spcPts val="1600"/>
              </a:spcBef>
              <a:spcAft>
                <a:spcPts val="0"/>
              </a:spcAft>
              <a:buClr>
                <a:schemeClr val="dk2"/>
              </a:buClr>
              <a:buSzPts val="1400"/>
              <a:buChar char="●"/>
              <a:defRPr>
                <a:solidFill>
                  <a:schemeClr val="dk2"/>
                </a:solidFill>
              </a:defRPr>
            </a:lvl4pPr>
            <a:lvl5pPr indent="-317500" lvl="4" marL="2286000" rtl="0">
              <a:lnSpc>
                <a:spcPct val="115000"/>
              </a:lnSpc>
              <a:spcBef>
                <a:spcPts val="1600"/>
              </a:spcBef>
              <a:spcAft>
                <a:spcPts val="0"/>
              </a:spcAft>
              <a:buClr>
                <a:schemeClr val="dk2"/>
              </a:buClr>
              <a:buSzPts val="1400"/>
              <a:buChar char="○"/>
              <a:defRPr>
                <a:solidFill>
                  <a:schemeClr val="dk2"/>
                </a:solidFill>
              </a:defRPr>
            </a:lvl5pPr>
            <a:lvl6pPr indent="-317500" lvl="5" marL="2743200" rtl="0">
              <a:lnSpc>
                <a:spcPct val="115000"/>
              </a:lnSpc>
              <a:spcBef>
                <a:spcPts val="1600"/>
              </a:spcBef>
              <a:spcAft>
                <a:spcPts val="0"/>
              </a:spcAft>
              <a:buClr>
                <a:schemeClr val="dk2"/>
              </a:buClr>
              <a:buSzPts val="1400"/>
              <a:buChar char="■"/>
              <a:defRPr>
                <a:solidFill>
                  <a:schemeClr val="dk2"/>
                </a:solidFill>
              </a:defRPr>
            </a:lvl6pPr>
            <a:lvl7pPr indent="-317500" lvl="6" marL="3200400" rtl="0">
              <a:lnSpc>
                <a:spcPct val="115000"/>
              </a:lnSpc>
              <a:spcBef>
                <a:spcPts val="1600"/>
              </a:spcBef>
              <a:spcAft>
                <a:spcPts val="0"/>
              </a:spcAft>
              <a:buClr>
                <a:schemeClr val="dk2"/>
              </a:buClr>
              <a:buSzPts val="1400"/>
              <a:buChar char="●"/>
              <a:defRPr>
                <a:solidFill>
                  <a:schemeClr val="dk2"/>
                </a:solidFill>
              </a:defRPr>
            </a:lvl7pPr>
            <a:lvl8pPr indent="-317500" lvl="7" marL="3657600" rtl="0">
              <a:lnSpc>
                <a:spcPct val="115000"/>
              </a:lnSpc>
              <a:spcBef>
                <a:spcPts val="1600"/>
              </a:spcBef>
              <a:spcAft>
                <a:spcPts val="0"/>
              </a:spcAft>
              <a:buClr>
                <a:schemeClr val="dk2"/>
              </a:buClr>
              <a:buSzPts val="1400"/>
              <a:buChar char="○"/>
              <a:defRPr>
                <a:solidFill>
                  <a:schemeClr val="dk2"/>
                </a:solidFill>
              </a:defRPr>
            </a:lvl8pPr>
            <a:lvl9pPr indent="-317500" lvl="8" marL="4114800" rtl="0">
              <a:lnSpc>
                <a:spcPct val="115000"/>
              </a:lnSpc>
              <a:spcBef>
                <a:spcPts val="1600"/>
              </a:spcBef>
              <a:spcAft>
                <a:spcPts val="1600"/>
              </a:spcAft>
              <a:buClr>
                <a:schemeClr val="dk2"/>
              </a:buClr>
              <a:buSzPts val="1400"/>
              <a:buChar char="■"/>
              <a:defRPr>
                <a:solidFill>
                  <a:schemeClr val="dk2"/>
                </a:solidFill>
              </a:defRPr>
            </a:lvl9pPr>
          </a:lstStyle>
          <a:p/>
        </p:txBody>
      </p:sp>
      <p:sp>
        <p:nvSpPr>
          <p:cNvPr id="53" name="Google Shape;53;p1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3.xml"/><Relationship Id="rId3"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4.xml"/><Relationship Id="rId3" Type="http://schemas.openxmlformats.org/officeDocument/2006/relationships/image" Target="../media/image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5.xml"/><Relationship Id="rId3" Type="http://schemas.openxmlformats.org/officeDocument/2006/relationships/image" Target="../media/image1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6.xml"/><Relationship Id="rId3" Type="http://schemas.openxmlformats.org/officeDocument/2006/relationships/image" Target="../media/image2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7.xml"/><Relationship Id="rId3" Type="http://schemas.openxmlformats.org/officeDocument/2006/relationships/image" Target="../media/image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1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0.xml"/><Relationship Id="rId3" Type="http://schemas.openxmlformats.org/officeDocument/2006/relationships/image" Target="../media/image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8.png"/><Relationship Id="rId4" Type="http://schemas.openxmlformats.org/officeDocument/2006/relationships/image" Target="../media/image1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2.xml"/><Relationship Id="rId3" Type="http://schemas.openxmlformats.org/officeDocument/2006/relationships/image" Target="../media/image9.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2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4.xml"/><Relationship Id="rId3" Type="http://schemas.openxmlformats.org/officeDocument/2006/relationships/image" Target="../media/image10.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image" Target="../media/image15.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2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7.pn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25"/>
          <p:cNvSpPr txBox="1"/>
          <p:nvPr/>
        </p:nvSpPr>
        <p:spPr>
          <a:xfrm>
            <a:off x="1242300" y="2056500"/>
            <a:ext cx="6659400" cy="1030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4800">
                <a:solidFill>
                  <a:schemeClr val="accent5"/>
                </a:solidFill>
                <a:latin typeface="Josefin Sans"/>
                <a:ea typeface="Josefin Sans"/>
                <a:cs typeface="Josefin Sans"/>
                <a:sym typeface="Josefin Sans"/>
              </a:rPr>
              <a:t>Refreshers and More Details  </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p34"/>
          <p:cNvSpPr txBox="1"/>
          <p:nvPr/>
        </p:nvSpPr>
        <p:spPr>
          <a:xfrm>
            <a:off x="311700" y="450988"/>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Eukaryotic Translation: RBS????</a:t>
            </a:r>
            <a:endParaRPr sz="3000">
              <a:solidFill>
                <a:srgbClr val="00A1B2"/>
              </a:solidFill>
              <a:latin typeface="Josefin Sans"/>
              <a:ea typeface="Josefin Sans"/>
              <a:cs typeface="Josefin Sans"/>
              <a:sym typeface="Josefin Sans"/>
            </a:endParaRPr>
          </a:p>
        </p:txBody>
      </p:sp>
      <p:sp>
        <p:nvSpPr>
          <p:cNvPr id="169" name="Google Shape;169;p34"/>
          <p:cNvSpPr txBox="1"/>
          <p:nvPr/>
        </p:nvSpPr>
        <p:spPr>
          <a:xfrm>
            <a:off x="836250" y="1126175"/>
            <a:ext cx="7471500" cy="270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Josefin Sans"/>
                <a:ea typeface="Josefin Sans"/>
                <a:cs typeface="Josefin Sans"/>
                <a:sym typeface="Josefin Sans"/>
              </a:rPr>
              <a:t>Eukaryotes DON’T really have an RBS</a:t>
            </a:r>
            <a:endParaRPr>
              <a:latin typeface="Josefin Sans"/>
              <a:ea typeface="Josefin Sans"/>
              <a:cs typeface="Josefin Sans"/>
              <a:sym typeface="Josefin Sans"/>
            </a:endParaRPr>
          </a:p>
        </p:txBody>
      </p:sp>
      <p:grpSp>
        <p:nvGrpSpPr>
          <p:cNvPr id="170" name="Google Shape;170;p34"/>
          <p:cNvGrpSpPr/>
          <p:nvPr/>
        </p:nvGrpSpPr>
        <p:grpSpPr>
          <a:xfrm>
            <a:off x="390075" y="1830000"/>
            <a:ext cx="8363850" cy="1332000"/>
            <a:chOff x="365850" y="2328100"/>
            <a:chExt cx="8363850" cy="1332000"/>
          </a:xfrm>
        </p:grpSpPr>
        <p:sp>
          <p:nvSpPr>
            <p:cNvPr id="171" name="Google Shape;171;p34"/>
            <p:cNvSpPr/>
            <p:nvPr/>
          </p:nvSpPr>
          <p:spPr>
            <a:xfrm>
              <a:off x="2068225" y="2782900"/>
              <a:ext cx="5262600" cy="2706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2" name="Google Shape;172;p34"/>
            <p:cNvSpPr/>
            <p:nvPr/>
          </p:nvSpPr>
          <p:spPr>
            <a:xfrm>
              <a:off x="7330800" y="2782900"/>
              <a:ext cx="1398900" cy="2706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a:latin typeface="Josefin Sans"/>
                  <a:ea typeface="Josefin Sans"/>
                  <a:cs typeface="Josefin Sans"/>
                  <a:sym typeface="Josefin Sans"/>
                </a:rPr>
                <a:t>AAAAAAAA...</a:t>
              </a:r>
              <a:endParaRPr>
                <a:latin typeface="Josefin Sans"/>
                <a:ea typeface="Josefin Sans"/>
                <a:cs typeface="Josefin Sans"/>
                <a:sym typeface="Josefin Sans"/>
              </a:endParaRPr>
            </a:p>
          </p:txBody>
        </p:sp>
        <p:sp>
          <p:nvSpPr>
            <p:cNvPr id="173" name="Google Shape;173;p34"/>
            <p:cNvSpPr/>
            <p:nvPr/>
          </p:nvSpPr>
          <p:spPr>
            <a:xfrm>
              <a:off x="1177800" y="2750350"/>
              <a:ext cx="389700" cy="335700"/>
            </a:xfrm>
            <a:prstGeom prst="ellipse">
              <a:avLst/>
            </a:prstGeom>
            <a:solidFill>
              <a:srgbClr val="F1919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a:latin typeface="Josefin Sans"/>
                  <a:ea typeface="Josefin Sans"/>
                  <a:cs typeface="Josefin Sans"/>
                  <a:sym typeface="Josefin Sans"/>
                </a:rPr>
                <a:t>P</a:t>
              </a:r>
              <a:endParaRPr>
                <a:latin typeface="Josefin Sans"/>
                <a:ea typeface="Josefin Sans"/>
                <a:cs typeface="Josefin Sans"/>
                <a:sym typeface="Josefin Sans"/>
              </a:endParaRPr>
            </a:p>
          </p:txBody>
        </p:sp>
        <p:sp>
          <p:nvSpPr>
            <p:cNvPr id="174" name="Google Shape;174;p34"/>
            <p:cNvSpPr/>
            <p:nvPr/>
          </p:nvSpPr>
          <p:spPr>
            <a:xfrm>
              <a:off x="1502525" y="2750350"/>
              <a:ext cx="389700" cy="335700"/>
            </a:xfrm>
            <a:prstGeom prst="ellipse">
              <a:avLst/>
            </a:prstGeom>
            <a:solidFill>
              <a:srgbClr val="F1919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a:latin typeface="Josefin Sans"/>
                  <a:ea typeface="Josefin Sans"/>
                  <a:cs typeface="Josefin Sans"/>
                  <a:sym typeface="Josefin Sans"/>
                </a:rPr>
                <a:t>P</a:t>
              </a:r>
              <a:endParaRPr>
                <a:latin typeface="Josefin Sans"/>
                <a:ea typeface="Josefin Sans"/>
                <a:cs typeface="Josefin Sans"/>
                <a:sym typeface="Josefin Sans"/>
              </a:endParaRPr>
            </a:p>
          </p:txBody>
        </p:sp>
        <p:sp>
          <p:nvSpPr>
            <p:cNvPr id="175" name="Google Shape;175;p34"/>
            <p:cNvSpPr/>
            <p:nvPr/>
          </p:nvSpPr>
          <p:spPr>
            <a:xfrm>
              <a:off x="1840575" y="2750350"/>
              <a:ext cx="389700" cy="335700"/>
            </a:xfrm>
            <a:prstGeom prst="ellipse">
              <a:avLst/>
            </a:prstGeom>
            <a:solidFill>
              <a:srgbClr val="F1919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a:latin typeface="Josefin Sans"/>
                  <a:ea typeface="Josefin Sans"/>
                  <a:cs typeface="Josefin Sans"/>
                  <a:sym typeface="Josefin Sans"/>
                </a:rPr>
                <a:t>P</a:t>
              </a:r>
              <a:endParaRPr>
                <a:latin typeface="Josefin Sans"/>
                <a:ea typeface="Josefin Sans"/>
                <a:cs typeface="Josefin Sans"/>
                <a:sym typeface="Josefin Sans"/>
              </a:endParaRPr>
            </a:p>
          </p:txBody>
        </p:sp>
        <p:sp>
          <p:nvSpPr>
            <p:cNvPr id="176" name="Google Shape;176;p34"/>
            <p:cNvSpPr/>
            <p:nvPr/>
          </p:nvSpPr>
          <p:spPr>
            <a:xfrm>
              <a:off x="365850" y="2726050"/>
              <a:ext cx="866100" cy="384300"/>
            </a:xfrm>
            <a:prstGeom prst="rect">
              <a:avLst/>
            </a:prstGeom>
            <a:solidFill>
              <a:srgbClr val="F1C23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Josefin Sans"/>
                  <a:ea typeface="Josefin Sans"/>
                  <a:cs typeface="Josefin Sans"/>
                  <a:sym typeface="Josefin Sans"/>
                </a:rPr>
                <a:t>5’ Cap</a:t>
              </a:r>
              <a:endParaRPr>
                <a:latin typeface="Josefin Sans"/>
                <a:ea typeface="Josefin Sans"/>
                <a:cs typeface="Josefin Sans"/>
                <a:sym typeface="Josefin Sans"/>
              </a:endParaRPr>
            </a:p>
          </p:txBody>
        </p:sp>
        <p:sp>
          <p:nvSpPr>
            <p:cNvPr id="177" name="Google Shape;177;p34"/>
            <p:cNvSpPr/>
            <p:nvPr/>
          </p:nvSpPr>
          <p:spPr>
            <a:xfrm>
              <a:off x="3162700" y="2782900"/>
              <a:ext cx="1222800" cy="2706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a:solidFill>
                    <a:srgbClr val="CE2310"/>
                  </a:solidFill>
                  <a:latin typeface="Josefin Sans"/>
                  <a:ea typeface="Josefin Sans"/>
                  <a:cs typeface="Josefin Sans"/>
                  <a:sym typeface="Josefin Sans"/>
                </a:rPr>
                <a:t>G/A</a:t>
              </a:r>
              <a:r>
                <a:rPr lang="en">
                  <a:latin typeface="Josefin Sans"/>
                  <a:ea typeface="Josefin Sans"/>
                  <a:cs typeface="Josefin Sans"/>
                  <a:sym typeface="Josefin Sans"/>
                </a:rPr>
                <a:t>---AUG</a:t>
              </a:r>
              <a:r>
                <a:rPr lang="en">
                  <a:solidFill>
                    <a:srgbClr val="CE2310"/>
                  </a:solidFill>
                  <a:latin typeface="Josefin Sans"/>
                  <a:ea typeface="Josefin Sans"/>
                  <a:cs typeface="Josefin Sans"/>
                  <a:sym typeface="Josefin Sans"/>
                </a:rPr>
                <a:t>G</a:t>
              </a:r>
              <a:endParaRPr>
                <a:solidFill>
                  <a:srgbClr val="CE2310"/>
                </a:solidFill>
                <a:latin typeface="Josefin Sans"/>
                <a:ea typeface="Josefin Sans"/>
                <a:cs typeface="Josefin Sans"/>
                <a:sym typeface="Josefin Sans"/>
              </a:endParaRPr>
            </a:p>
          </p:txBody>
        </p:sp>
        <p:sp>
          <p:nvSpPr>
            <p:cNvPr id="178" name="Google Shape;178;p34"/>
            <p:cNvSpPr/>
            <p:nvPr/>
          </p:nvSpPr>
          <p:spPr>
            <a:xfrm>
              <a:off x="6606925" y="2782900"/>
              <a:ext cx="583200" cy="2706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a:latin typeface="Josefin Sans"/>
                  <a:ea typeface="Josefin Sans"/>
                  <a:cs typeface="Josefin Sans"/>
                  <a:sym typeface="Josefin Sans"/>
                </a:rPr>
                <a:t>UAA</a:t>
              </a:r>
              <a:endParaRPr>
                <a:solidFill>
                  <a:srgbClr val="CE2310"/>
                </a:solidFill>
                <a:latin typeface="Josefin Sans"/>
                <a:ea typeface="Josefin Sans"/>
                <a:cs typeface="Josefin Sans"/>
                <a:sym typeface="Josefin Sans"/>
              </a:endParaRPr>
            </a:p>
          </p:txBody>
        </p:sp>
        <p:sp>
          <p:nvSpPr>
            <p:cNvPr id="179" name="Google Shape;179;p34"/>
            <p:cNvSpPr txBox="1"/>
            <p:nvPr/>
          </p:nvSpPr>
          <p:spPr>
            <a:xfrm>
              <a:off x="3194375" y="2328100"/>
              <a:ext cx="389700" cy="335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Josefin Sans"/>
                  <a:ea typeface="Josefin Sans"/>
                  <a:cs typeface="Josefin Sans"/>
                  <a:sym typeface="Josefin Sans"/>
                </a:rPr>
                <a:t>-3</a:t>
              </a:r>
              <a:endParaRPr>
                <a:latin typeface="Josefin Sans"/>
                <a:ea typeface="Josefin Sans"/>
                <a:cs typeface="Josefin Sans"/>
                <a:sym typeface="Josefin Sans"/>
              </a:endParaRPr>
            </a:p>
          </p:txBody>
        </p:sp>
        <p:sp>
          <p:nvSpPr>
            <p:cNvPr id="180" name="Google Shape;180;p34"/>
            <p:cNvSpPr txBox="1"/>
            <p:nvPr/>
          </p:nvSpPr>
          <p:spPr>
            <a:xfrm>
              <a:off x="3628325" y="2328100"/>
              <a:ext cx="389700" cy="335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Josefin Sans"/>
                  <a:ea typeface="Josefin Sans"/>
                  <a:cs typeface="Josefin Sans"/>
                  <a:sym typeface="Josefin Sans"/>
                </a:rPr>
                <a:t>+1</a:t>
              </a:r>
              <a:endParaRPr>
                <a:latin typeface="Josefin Sans"/>
                <a:ea typeface="Josefin Sans"/>
                <a:cs typeface="Josefin Sans"/>
                <a:sym typeface="Josefin Sans"/>
              </a:endParaRPr>
            </a:p>
          </p:txBody>
        </p:sp>
        <p:sp>
          <p:nvSpPr>
            <p:cNvPr id="181" name="Google Shape;181;p34"/>
            <p:cNvSpPr txBox="1"/>
            <p:nvPr/>
          </p:nvSpPr>
          <p:spPr>
            <a:xfrm>
              <a:off x="4018025" y="2328100"/>
              <a:ext cx="389700" cy="335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Josefin Sans"/>
                  <a:ea typeface="Josefin Sans"/>
                  <a:cs typeface="Josefin Sans"/>
                  <a:sym typeface="Josefin Sans"/>
                </a:rPr>
                <a:t>+4</a:t>
              </a:r>
              <a:endParaRPr>
                <a:latin typeface="Josefin Sans"/>
                <a:ea typeface="Josefin Sans"/>
                <a:cs typeface="Josefin Sans"/>
                <a:sym typeface="Josefin Sans"/>
              </a:endParaRPr>
            </a:p>
          </p:txBody>
        </p:sp>
        <p:cxnSp>
          <p:nvCxnSpPr>
            <p:cNvPr id="182" name="Google Shape;182;p34"/>
            <p:cNvCxnSpPr/>
            <p:nvPr/>
          </p:nvCxnSpPr>
          <p:spPr>
            <a:xfrm flipH="1" rot="10800000">
              <a:off x="2068225" y="3237725"/>
              <a:ext cx="1158600" cy="10800"/>
            </a:xfrm>
            <a:prstGeom prst="straightConnector1">
              <a:avLst/>
            </a:prstGeom>
            <a:noFill/>
            <a:ln cap="flat" cmpd="sng" w="9525">
              <a:solidFill>
                <a:schemeClr val="dk2"/>
              </a:solidFill>
              <a:prstDash val="solid"/>
              <a:round/>
              <a:headEnd len="med" w="med" type="none"/>
              <a:tailEnd len="med" w="med" type="triangle"/>
            </a:ln>
          </p:spPr>
        </p:cxnSp>
        <p:sp>
          <p:nvSpPr>
            <p:cNvPr id="183" name="Google Shape;183;p34"/>
            <p:cNvSpPr txBox="1"/>
            <p:nvPr/>
          </p:nvSpPr>
          <p:spPr>
            <a:xfrm>
              <a:off x="1922425" y="3324400"/>
              <a:ext cx="1450200" cy="335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Josefin Sans"/>
                  <a:ea typeface="Josefin Sans"/>
                  <a:cs typeface="Josefin Sans"/>
                  <a:sym typeface="Josefin Sans"/>
                </a:rPr>
                <a:t>At least 20nts</a:t>
              </a:r>
              <a:endParaRPr>
                <a:latin typeface="Josefin Sans"/>
                <a:ea typeface="Josefin Sans"/>
                <a:cs typeface="Josefin Sans"/>
                <a:sym typeface="Josefin Sans"/>
              </a:endParaRPr>
            </a:p>
          </p:txBody>
        </p:sp>
      </p:grpSp>
      <p:sp>
        <p:nvSpPr>
          <p:cNvPr id="184" name="Google Shape;184;p34"/>
          <p:cNvSpPr txBox="1"/>
          <p:nvPr/>
        </p:nvSpPr>
        <p:spPr>
          <a:xfrm>
            <a:off x="530600" y="3345975"/>
            <a:ext cx="8013000" cy="1581000"/>
          </a:xfrm>
          <a:prstGeom prst="rect">
            <a:avLst/>
          </a:prstGeom>
          <a:noFill/>
          <a:ln>
            <a:noFill/>
          </a:ln>
        </p:spPr>
        <p:txBody>
          <a:bodyPr anchorCtr="0" anchor="t" bIns="91425" lIns="91425" spcFirstLastPara="1" rIns="91425" wrap="square" tIns="91425">
            <a:noAutofit/>
          </a:bodyPr>
          <a:lstStyle/>
          <a:p>
            <a:pPr indent="-317500" lvl="0" marL="457200" rtl="0" algn="l">
              <a:spcBef>
                <a:spcPts val="0"/>
              </a:spcBef>
              <a:spcAft>
                <a:spcPts val="0"/>
              </a:spcAft>
              <a:buSzPts val="1400"/>
              <a:buFont typeface="Josefin Sans"/>
              <a:buChar char="●"/>
            </a:pPr>
            <a:r>
              <a:rPr lang="en">
                <a:latin typeface="Josefin Sans"/>
                <a:ea typeface="Josefin Sans"/>
                <a:cs typeface="Josefin Sans"/>
                <a:sym typeface="Josefin Sans"/>
              </a:rPr>
              <a:t>Binds to 5’cap and scans for first AUG </a:t>
            </a:r>
            <a:endParaRPr>
              <a:latin typeface="Josefin Sans"/>
              <a:ea typeface="Josefin Sans"/>
              <a:cs typeface="Josefin Sans"/>
              <a:sym typeface="Josefin Sans"/>
            </a:endParaRPr>
          </a:p>
          <a:p>
            <a:pPr indent="-317500" lvl="0" marL="457200" rtl="0" algn="l">
              <a:spcBef>
                <a:spcPts val="0"/>
              </a:spcBef>
              <a:spcAft>
                <a:spcPts val="0"/>
              </a:spcAft>
              <a:buSzPts val="1400"/>
              <a:buFont typeface="Josefin Sans"/>
              <a:buChar char="●"/>
            </a:pPr>
            <a:r>
              <a:rPr lang="en">
                <a:latin typeface="Josefin Sans"/>
                <a:ea typeface="Josefin Sans"/>
                <a:cs typeface="Josefin Sans"/>
                <a:sym typeface="Josefin Sans"/>
              </a:rPr>
              <a:t>Kozak sequence is sometimes present in eukaryotic genes </a:t>
            </a:r>
            <a:endParaRPr>
              <a:latin typeface="Josefin Sans"/>
              <a:ea typeface="Josefin Sans"/>
              <a:cs typeface="Josefin Sans"/>
              <a:sym typeface="Josefin Sans"/>
            </a:endParaRPr>
          </a:p>
          <a:p>
            <a:pPr indent="-317500" lvl="1" marL="914400" rtl="0" algn="l">
              <a:spcBef>
                <a:spcPts val="0"/>
              </a:spcBef>
              <a:spcAft>
                <a:spcPts val="0"/>
              </a:spcAft>
              <a:buSzPts val="1400"/>
              <a:buFont typeface="Josefin Sans"/>
              <a:buChar char="○"/>
            </a:pPr>
            <a:r>
              <a:rPr lang="en">
                <a:latin typeface="Josefin Sans"/>
                <a:ea typeface="Josefin Sans"/>
                <a:cs typeface="Josefin Sans"/>
                <a:sym typeface="Josefin Sans"/>
              </a:rPr>
              <a:t>NOT an RBS- just helps identify the first AUG if there’s multiple </a:t>
            </a:r>
            <a:endParaRPr>
              <a:latin typeface="Josefin Sans"/>
              <a:ea typeface="Josefin Sans"/>
              <a:cs typeface="Josefin Sans"/>
              <a:sym typeface="Josefin Sans"/>
            </a:endParaRPr>
          </a:p>
          <a:p>
            <a:pPr indent="-317500" lvl="0" marL="457200" rtl="0" algn="l">
              <a:spcBef>
                <a:spcPts val="0"/>
              </a:spcBef>
              <a:spcAft>
                <a:spcPts val="0"/>
              </a:spcAft>
              <a:buSzPts val="1400"/>
              <a:buFont typeface="Josefin Sans"/>
              <a:buChar char="●"/>
            </a:pPr>
            <a:r>
              <a:rPr lang="en">
                <a:latin typeface="Josefin Sans"/>
                <a:ea typeface="Josefin Sans"/>
                <a:cs typeface="Josefin Sans"/>
                <a:sym typeface="Josefin Sans"/>
              </a:rPr>
              <a:t>Monocistronic genes in eukaryotes (=one gene product per mRNA)</a:t>
            </a:r>
            <a:endParaRPr>
              <a:latin typeface="Josefin Sans"/>
              <a:ea typeface="Josefin Sans"/>
              <a:cs typeface="Josefin Sans"/>
              <a:sym typeface="Josefin Sans"/>
            </a:endParaRPr>
          </a:p>
          <a:p>
            <a:pPr indent="-317500" lvl="0" marL="457200" rtl="0" algn="l">
              <a:spcBef>
                <a:spcPts val="0"/>
              </a:spcBef>
              <a:spcAft>
                <a:spcPts val="0"/>
              </a:spcAft>
              <a:buSzPts val="1400"/>
              <a:buFont typeface="Josefin Sans"/>
              <a:buChar char="●"/>
            </a:pPr>
            <a:r>
              <a:rPr lang="en">
                <a:latin typeface="Josefin Sans"/>
                <a:ea typeface="Josefin Sans"/>
                <a:cs typeface="Josefin Sans"/>
                <a:sym typeface="Josefin Sans"/>
              </a:rPr>
              <a:t>Translation termination is also similar to bacteria </a:t>
            </a:r>
            <a:endParaRPr>
              <a:latin typeface="Josefin Sans"/>
              <a:ea typeface="Josefin Sans"/>
              <a:cs typeface="Josefin Sans"/>
              <a:sym typeface="Josefin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p35"/>
          <p:cNvSpPr txBox="1"/>
          <p:nvPr/>
        </p:nvSpPr>
        <p:spPr>
          <a:xfrm>
            <a:off x="311700" y="305838"/>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Yeast mating (simplified) </a:t>
            </a:r>
            <a:endParaRPr sz="3000">
              <a:solidFill>
                <a:srgbClr val="00A1B2"/>
              </a:solidFill>
              <a:latin typeface="Josefin Sans"/>
              <a:ea typeface="Josefin Sans"/>
              <a:cs typeface="Josefin Sans"/>
              <a:sym typeface="Josefin Sans"/>
            </a:endParaRPr>
          </a:p>
        </p:txBody>
      </p:sp>
      <p:pic>
        <p:nvPicPr>
          <p:cNvPr id="190" name="Google Shape;190;p35"/>
          <p:cNvPicPr preferRelativeResize="0"/>
          <p:nvPr/>
        </p:nvPicPr>
        <p:blipFill>
          <a:blip r:embed="rId3">
            <a:alphaModFix/>
          </a:blip>
          <a:stretch>
            <a:fillRect/>
          </a:stretch>
        </p:blipFill>
        <p:spPr>
          <a:xfrm>
            <a:off x="859975" y="1045725"/>
            <a:ext cx="2478450" cy="3852850"/>
          </a:xfrm>
          <a:prstGeom prst="rect">
            <a:avLst/>
          </a:prstGeom>
          <a:noFill/>
          <a:ln>
            <a:noFill/>
          </a:ln>
        </p:spPr>
      </p:pic>
      <p:sp>
        <p:nvSpPr>
          <p:cNvPr id="191" name="Google Shape;191;p35"/>
          <p:cNvSpPr txBox="1"/>
          <p:nvPr/>
        </p:nvSpPr>
        <p:spPr>
          <a:xfrm>
            <a:off x="4189525" y="1290650"/>
            <a:ext cx="4281600" cy="3607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Josefin Sans"/>
                <a:ea typeface="Josefin Sans"/>
                <a:cs typeface="Josefin Sans"/>
                <a:sym typeface="Josefin Sans"/>
              </a:rPr>
              <a:t>Yeast exist in BOTH a diploid and haploid state.</a:t>
            </a:r>
            <a:endParaRPr>
              <a:latin typeface="Josefin Sans"/>
              <a:ea typeface="Josefin Sans"/>
              <a:cs typeface="Josefin Sans"/>
              <a:sym typeface="Josefin Sans"/>
            </a:endParaRPr>
          </a:p>
          <a:p>
            <a:pPr indent="0" lvl="0" marL="0" rtl="0" algn="l">
              <a:spcBef>
                <a:spcPts val="0"/>
              </a:spcBef>
              <a:spcAft>
                <a:spcPts val="0"/>
              </a:spcAft>
              <a:buNone/>
            </a:pPr>
            <a:r>
              <a:t/>
            </a:r>
            <a:endParaRPr>
              <a:latin typeface="Josefin Sans"/>
              <a:ea typeface="Josefin Sans"/>
              <a:cs typeface="Josefin Sans"/>
              <a:sym typeface="Josefin Sans"/>
            </a:endParaRPr>
          </a:p>
          <a:p>
            <a:pPr indent="0" lvl="0" marL="0" rtl="0" algn="l">
              <a:spcBef>
                <a:spcPts val="0"/>
              </a:spcBef>
              <a:spcAft>
                <a:spcPts val="0"/>
              </a:spcAft>
              <a:buNone/>
            </a:pPr>
            <a:r>
              <a:rPr lang="en">
                <a:latin typeface="Josefin Sans"/>
                <a:ea typeface="Josefin Sans"/>
                <a:cs typeface="Josefin Sans"/>
                <a:sym typeface="Josefin Sans"/>
              </a:rPr>
              <a:t>Two types of HAPLOID cells: </a:t>
            </a:r>
            <a:endParaRPr>
              <a:latin typeface="Josefin Sans"/>
              <a:ea typeface="Josefin Sans"/>
              <a:cs typeface="Josefin Sans"/>
              <a:sym typeface="Josefin Sans"/>
            </a:endParaRPr>
          </a:p>
          <a:p>
            <a:pPr indent="-317500" lvl="0" marL="457200" rtl="0" algn="l">
              <a:spcBef>
                <a:spcPts val="0"/>
              </a:spcBef>
              <a:spcAft>
                <a:spcPts val="0"/>
              </a:spcAft>
              <a:buSzPts val="1400"/>
              <a:buFont typeface="Josefin Sans"/>
              <a:buAutoNum type="arabicPeriod"/>
            </a:pPr>
            <a:r>
              <a:rPr lang="en">
                <a:latin typeface="Josefin Sans"/>
                <a:ea typeface="Josefin Sans"/>
                <a:cs typeface="Josefin Sans"/>
                <a:sym typeface="Josefin Sans"/>
              </a:rPr>
              <a:t>a-type</a:t>
            </a:r>
            <a:endParaRPr>
              <a:latin typeface="Josefin Sans"/>
              <a:ea typeface="Josefin Sans"/>
              <a:cs typeface="Josefin Sans"/>
              <a:sym typeface="Josefin Sans"/>
            </a:endParaRPr>
          </a:p>
          <a:p>
            <a:pPr indent="-317500" lvl="0" marL="457200" rtl="0" algn="l">
              <a:spcBef>
                <a:spcPts val="0"/>
              </a:spcBef>
              <a:spcAft>
                <a:spcPts val="0"/>
              </a:spcAft>
              <a:buSzPts val="1400"/>
              <a:buFont typeface="Josefin Sans"/>
              <a:buAutoNum type="arabicPeriod"/>
            </a:pPr>
            <a:r>
              <a:rPr lang="en">
                <a:latin typeface="Josefin Sans"/>
                <a:ea typeface="Josefin Sans"/>
                <a:cs typeface="Josefin Sans"/>
                <a:sym typeface="Josefin Sans"/>
              </a:rPr>
              <a:t>alpha-type </a:t>
            </a:r>
            <a:endParaRPr>
              <a:latin typeface="Josefin Sans"/>
              <a:ea typeface="Josefin Sans"/>
              <a:cs typeface="Josefin Sans"/>
              <a:sym typeface="Josefin Sans"/>
            </a:endParaRPr>
          </a:p>
          <a:p>
            <a:pPr indent="0" lvl="0" marL="0" rtl="0" algn="l">
              <a:spcBef>
                <a:spcPts val="0"/>
              </a:spcBef>
              <a:spcAft>
                <a:spcPts val="0"/>
              </a:spcAft>
              <a:buNone/>
            </a:pPr>
            <a:r>
              <a:t/>
            </a:r>
            <a:endParaRPr>
              <a:latin typeface="Josefin Sans"/>
              <a:ea typeface="Josefin Sans"/>
              <a:cs typeface="Josefin Sans"/>
              <a:sym typeface="Josefin Sans"/>
            </a:endParaRPr>
          </a:p>
          <a:p>
            <a:pPr indent="0" lvl="0" marL="0" rtl="0" algn="l">
              <a:spcBef>
                <a:spcPts val="0"/>
              </a:spcBef>
              <a:spcAft>
                <a:spcPts val="0"/>
              </a:spcAft>
              <a:buNone/>
            </a:pPr>
            <a:r>
              <a:rPr lang="en">
                <a:latin typeface="Josefin Sans"/>
                <a:ea typeface="Josefin Sans"/>
                <a:cs typeface="Josefin Sans"/>
                <a:sym typeface="Josefin Sans"/>
              </a:rPr>
              <a:t>A-type and Alpha-type release mating factors (</a:t>
            </a:r>
            <a:r>
              <a:rPr lang="en">
                <a:latin typeface="Josefin Sans"/>
                <a:ea typeface="Josefin Sans"/>
                <a:cs typeface="Josefin Sans"/>
                <a:sym typeface="Josefin Sans"/>
              </a:rPr>
              <a:t>pheromones</a:t>
            </a:r>
            <a:r>
              <a:rPr lang="en">
                <a:latin typeface="Josefin Sans"/>
                <a:ea typeface="Josefin Sans"/>
                <a:cs typeface="Josefin Sans"/>
                <a:sym typeface="Josefin Sans"/>
              </a:rPr>
              <a:t>) to attract each other and fuse→ Forms a DIPLOID CELL </a:t>
            </a:r>
            <a:endParaRPr>
              <a:latin typeface="Josefin Sans"/>
              <a:ea typeface="Josefin Sans"/>
              <a:cs typeface="Josefin Sans"/>
              <a:sym typeface="Josefin Sans"/>
            </a:endParaRPr>
          </a:p>
          <a:p>
            <a:pPr indent="0" lvl="0" marL="0" rtl="0" algn="l">
              <a:spcBef>
                <a:spcPts val="0"/>
              </a:spcBef>
              <a:spcAft>
                <a:spcPts val="0"/>
              </a:spcAft>
              <a:buNone/>
            </a:pPr>
            <a:r>
              <a:t/>
            </a:r>
            <a:endParaRPr>
              <a:latin typeface="Josefin Sans"/>
              <a:ea typeface="Josefin Sans"/>
              <a:cs typeface="Josefin Sans"/>
              <a:sym typeface="Josefin Sans"/>
            </a:endParaRPr>
          </a:p>
          <a:p>
            <a:pPr indent="0" lvl="0" marL="0" rtl="0" algn="l">
              <a:spcBef>
                <a:spcPts val="0"/>
              </a:spcBef>
              <a:spcAft>
                <a:spcPts val="0"/>
              </a:spcAft>
              <a:buNone/>
            </a:pPr>
            <a:r>
              <a:t/>
            </a:r>
            <a:endParaRPr>
              <a:latin typeface="Josefin Sans"/>
              <a:ea typeface="Josefin Sans"/>
              <a:cs typeface="Josefin Sans"/>
              <a:sym typeface="Josefin Sans"/>
            </a:endParaRPr>
          </a:p>
          <a:p>
            <a:pPr indent="0" lvl="0" marL="0" rtl="0" algn="l">
              <a:spcBef>
                <a:spcPts val="0"/>
              </a:spcBef>
              <a:spcAft>
                <a:spcPts val="0"/>
              </a:spcAft>
              <a:buNone/>
            </a:pPr>
            <a:r>
              <a:rPr b="1" lang="en">
                <a:latin typeface="Josefin Sans"/>
                <a:ea typeface="Josefin Sans"/>
                <a:cs typeface="Josefin Sans"/>
                <a:sym typeface="Josefin Sans"/>
              </a:rPr>
              <a:t>Why is this important to us?????</a:t>
            </a:r>
            <a:endParaRPr b="1">
              <a:latin typeface="Josefin Sans"/>
              <a:ea typeface="Josefin Sans"/>
              <a:cs typeface="Josefin Sans"/>
              <a:sym typeface="Josefin Sans"/>
            </a:endParaRPr>
          </a:p>
          <a:p>
            <a:pPr indent="0" lvl="0" marL="0" rtl="0" algn="l">
              <a:spcBef>
                <a:spcPts val="0"/>
              </a:spcBef>
              <a:spcAft>
                <a:spcPts val="0"/>
              </a:spcAft>
              <a:buNone/>
            </a:pPr>
            <a:r>
              <a:t/>
            </a:r>
            <a:endParaRPr b="1">
              <a:latin typeface="Josefin Sans"/>
              <a:ea typeface="Josefin Sans"/>
              <a:cs typeface="Josefin Sans"/>
              <a:sym typeface="Josefin Sans"/>
            </a:endParaRPr>
          </a:p>
          <a:p>
            <a:pPr indent="0" lvl="0" marL="0" rtl="0" algn="l">
              <a:spcBef>
                <a:spcPts val="0"/>
              </a:spcBef>
              <a:spcAft>
                <a:spcPts val="0"/>
              </a:spcAft>
              <a:buNone/>
            </a:pPr>
            <a:r>
              <a:rPr lang="en">
                <a:latin typeface="Josefin Sans"/>
                <a:ea typeface="Josefin Sans"/>
                <a:cs typeface="Josefin Sans"/>
                <a:sym typeface="Josefin Sans"/>
              </a:rPr>
              <a:t>Because we can take the signal peptide for these mating factors and attach them to proteins we want to secrete (like cellulases)</a:t>
            </a:r>
            <a:endParaRPr>
              <a:latin typeface="Josefin Sans"/>
              <a:ea typeface="Josefin Sans"/>
              <a:cs typeface="Josefin Sans"/>
              <a:sym typeface="Josefin Sans"/>
            </a:endParaRPr>
          </a:p>
          <a:p>
            <a:pPr indent="0" lvl="0" marL="0" rtl="0" algn="l">
              <a:spcBef>
                <a:spcPts val="0"/>
              </a:spcBef>
              <a:spcAft>
                <a:spcPts val="0"/>
              </a:spcAft>
              <a:buNone/>
            </a:pPr>
            <a:r>
              <a:t/>
            </a:r>
            <a:endParaRPr>
              <a:latin typeface="Josefin Sans"/>
              <a:ea typeface="Josefin Sans"/>
              <a:cs typeface="Josefin Sans"/>
              <a:sym typeface="Josefin Sans"/>
            </a:endParaRPr>
          </a:p>
          <a:p>
            <a:pPr indent="0" lvl="0" marL="0" rtl="0" algn="l">
              <a:spcBef>
                <a:spcPts val="0"/>
              </a:spcBef>
              <a:spcAft>
                <a:spcPts val="0"/>
              </a:spcAft>
              <a:buNone/>
            </a:pPr>
            <a:r>
              <a:t/>
            </a:r>
            <a:endParaRPr>
              <a:latin typeface="Josefin Sans"/>
              <a:ea typeface="Josefin Sans"/>
              <a:cs typeface="Josefin Sans"/>
              <a:sym typeface="Josefin San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5"/>
        </a:solidFill>
      </p:bgPr>
    </p:bg>
    <p:spTree>
      <p:nvGrpSpPr>
        <p:cNvPr id="195" name="Shape 195"/>
        <p:cNvGrpSpPr/>
        <p:nvPr/>
      </p:nvGrpSpPr>
      <p:grpSpPr>
        <a:xfrm>
          <a:off x="0" y="0"/>
          <a:ext cx="0" cy="0"/>
          <a:chOff x="0" y="0"/>
          <a:chExt cx="0" cy="0"/>
        </a:xfrm>
      </p:grpSpPr>
      <p:sp>
        <p:nvSpPr>
          <p:cNvPr id="196" name="Google Shape;196;p36"/>
          <p:cNvSpPr txBox="1"/>
          <p:nvPr/>
        </p:nvSpPr>
        <p:spPr>
          <a:xfrm>
            <a:off x="941975" y="1662000"/>
            <a:ext cx="7429500" cy="1819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4800">
                <a:solidFill>
                  <a:srgbClr val="FFFFFF"/>
                </a:solidFill>
                <a:latin typeface="Josefin Sans"/>
                <a:ea typeface="Josefin Sans"/>
                <a:cs typeface="Josefin Sans"/>
                <a:sym typeface="Josefin Sans"/>
              </a:rPr>
              <a:t>Part 2: How do we manipulate their DNA?</a:t>
            </a:r>
            <a:endParaRPr>
              <a:solidFill>
                <a:srgbClr val="FFFFFF"/>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p37"/>
          <p:cNvSpPr txBox="1"/>
          <p:nvPr/>
        </p:nvSpPr>
        <p:spPr>
          <a:xfrm>
            <a:off x="245525" y="342688"/>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CRISPR</a:t>
            </a:r>
            <a:endParaRPr sz="3000">
              <a:solidFill>
                <a:srgbClr val="00A1B2"/>
              </a:solidFill>
              <a:latin typeface="Josefin Sans"/>
              <a:ea typeface="Josefin Sans"/>
              <a:cs typeface="Josefin Sans"/>
              <a:sym typeface="Josefin Sans"/>
            </a:endParaRPr>
          </a:p>
        </p:txBody>
      </p:sp>
      <p:sp>
        <p:nvSpPr>
          <p:cNvPr id="202" name="Google Shape;202;p37"/>
          <p:cNvSpPr txBox="1"/>
          <p:nvPr/>
        </p:nvSpPr>
        <p:spPr>
          <a:xfrm>
            <a:off x="311700" y="1210275"/>
            <a:ext cx="4966200" cy="37665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Clustered Regularly Interspaced Short Palindromic Repeats</a:t>
            </a:r>
            <a:endParaRPr sz="1800">
              <a:solidFill>
                <a:schemeClr val="dk1"/>
              </a:solidFill>
              <a:latin typeface="Josefin Sans"/>
              <a:ea typeface="Josefin Sans"/>
              <a:cs typeface="Josefin Sans"/>
              <a:sym typeface="Josefin Sans"/>
            </a:endParaRPr>
          </a:p>
          <a:p>
            <a:pPr indent="-342900" lvl="0" marL="457200" rtl="0" algn="l">
              <a:lnSpc>
                <a:spcPct val="115000"/>
              </a:lnSpc>
              <a:spcBef>
                <a:spcPts val="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Originated as a bacterial defense mechanism against viruses (adaptive immune system)</a:t>
            </a:r>
            <a:endParaRPr sz="1800">
              <a:solidFill>
                <a:schemeClr val="dk1"/>
              </a:solidFill>
              <a:latin typeface="Josefin Sans"/>
              <a:ea typeface="Josefin Sans"/>
              <a:cs typeface="Josefin Sans"/>
              <a:sym typeface="Josefin Sans"/>
            </a:endParaRPr>
          </a:p>
          <a:p>
            <a:pPr indent="-342900" lvl="0" marL="457200" rtl="0" algn="l">
              <a:lnSpc>
                <a:spcPct val="115000"/>
              </a:lnSpc>
              <a:spcBef>
                <a:spcPts val="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Can be used for DNA manipulation in two ways:</a:t>
            </a:r>
            <a:endParaRPr sz="1800">
              <a:solidFill>
                <a:schemeClr val="dk1"/>
              </a:solidFill>
              <a:latin typeface="Josefin Sans"/>
              <a:ea typeface="Josefin Sans"/>
              <a:cs typeface="Josefin Sans"/>
              <a:sym typeface="Josefin Sans"/>
            </a:endParaRPr>
          </a:p>
          <a:p>
            <a:pPr indent="-342900" lvl="1" marL="914400" rtl="0" algn="l">
              <a:lnSpc>
                <a:spcPct val="115000"/>
              </a:lnSpc>
              <a:spcBef>
                <a:spcPts val="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Knock-outs </a:t>
            </a:r>
            <a:endParaRPr sz="1800">
              <a:solidFill>
                <a:schemeClr val="dk1"/>
              </a:solidFill>
              <a:latin typeface="Josefin Sans"/>
              <a:ea typeface="Josefin Sans"/>
              <a:cs typeface="Josefin Sans"/>
              <a:sym typeface="Josefin Sans"/>
            </a:endParaRPr>
          </a:p>
          <a:p>
            <a:pPr indent="-342900" lvl="1" marL="914400" rtl="0" algn="l">
              <a:lnSpc>
                <a:spcPct val="115000"/>
              </a:lnSpc>
              <a:spcBef>
                <a:spcPts val="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Knock-ins</a:t>
            </a:r>
            <a:endParaRPr sz="1800">
              <a:solidFill>
                <a:schemeClr val="dk1"/>
              </a:solidFill>
              <a:latin typeface="Josefin Sans"/>
              <a:ea typeface="Josefin Sans"/>
              <a:cs typeface="Josefin Sans"/>
              <a:sym typeface="Josefin Sans"/>
            </a:endParaRPr>
          </a:p>
          <a:p>
            <a:pPr indent="-342900" lvl="0" marL="457200" rtl="0" algn="l">
              <a:lnSpc>
                <a:spcPct val="115000"/>
              </a:lnSpc>
              <a:spcBef>
                <a:spcPts val="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Off-target effects may occur; variability depending on the system used</a:t>
            </a:r>
            <a:endParaRPr sz="1800">
              <a:solidFill>
                <a:schemeClr val="dk1"/>
              </a:solidFill>
              <a:latin typeface="Josefin Sans"/>
              <a:ea typeface="Josefin Sans"/>
              <a:cs typeface="Josefin Sans"/>
              <a:sym typeface="Josefin Sans"/>
            </a:endParaRPr>
          </a:p>
          <a:p>
            <a:pPr indent="0" lvl="0" marL="0" rtl="0" algn="l">
              <a:lnSpc>
                <a:spcPct val="115000"/>
              </a:lnSpc>
              <a:spcBef>
                <a:spcPts val="1600"/>
              </a:spcBef>
              <a:spcAft>
                <a:spcPts val="0"/>
              </a:spcAft>
              <a:buNone/>
            </a:pPr>
            <a:r>
              <a:t/>
            </a:r>
            <a:endParaRPr sz="1800">
              <a:solidFill>
                <a:schemeClr val="dk1"/>
              </a:solidFill>
              <a:latin typeface="Josefin Sans"/>
              <a:ea typeface="Josefin Sans"/>
              <a:cs typeface="Josefin Sans"/>
              <a:sym typeface="Josefin Sans"/>
            </a:endParaRPr>
          </a:p>
          <a:p>
            <a:pPr indent="0" lvl="0" marL="0" rtl="0" algn="l">
              <a:lnSpc>
                <a:spcPct val="115000"/>
              </a:lnSpc>
              <a:spcBef>
                <a:spcPts val="1600"/>
              </a:spcBef>
              <a:spcAft>
                <a:spcPts val="1600"/>
              </a:spcAft>
              <a:buNone/>
            </a:pPr>
            <a:r>
              <a:t/>
            </a:r>
            <a:endParaRPr sz="1800">
              <a:solidFill>
                <a:schemeClr val="dk1"/>
              </a:solidFill>
              <a:latin typeface="Josefin Sans"/>
              <a:ea typeface="Josefin Sans"/>
              <a:cs typeface="Josefin Sans"/>
              <a:sym typeface="Josefin Sans"/>
            </a:endParaRPr>
          </a:p>
        </p:txBody>
      </p:sp>
      <p:pic>
        <p:nvPicPr>
          <p:cNvPr descr="https://lh3.googleusercontent.com/5TX46aunOZtoPldsUw-cAObvWJEXBkG4na5zvix_2RDa3xZ3htnZcC59TlqPXEn8a47i4XzFjdUm10HEi5R-jO0zTM8BwqZi9Q5vz5N1A_D-bPV9X4IdO_Gqaa_UQbZMHQ4c_OnlhA" id="203" name="Google Shape;203;p37"/>
          <p:cNvPicPr preferRelativeResize="0"/>
          <p:nvPr/>
        </p:nvPicPr>
        <p:blipFill rotWithShape="1">
          <a:blip r:embed="rId3">
            <a:alphaModFix/>
          </a:blip>
          <a:srcRect b="0" l="0" r="0" t="0"/>
          <a:stretch/>
        </p:blipFill>
        <p:spPr>
          <a:xfrm>
            <a:off x="5068402" y="1913624"/>
            <a:ext cx="3987076" cy="2359801"/>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 name="Shape 207"/>
        <p:cNvGrpSpPr/>
        <p:nvPr/>
      </p:nvGrpSpPr>
      <p:grpSpPr>
        <a:xfrm>
          <a:off x="0" y="0"/>
          <a:ext cx="0" cy="0"/>
          <a:chOff x="0" y="0"/>
          <a:chExt cx="0" cy="0"/>
        </a:xfrm>
      </p:grpSpPr>
      <p:sp>
        <p:nvSpPr>
          <p:cNvPr id="208" name="Google Shape;208;p38"/>
          <p:cNvSpPr txBox="1"/>
          <p:nvPr/>
        </p:nvSpPr>
        <p:spPr>
          <a:xfrm>
            <a:off x="245525" y="342688"/>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sgRNAs (single guide RNA)</a:t>
            </a:r>
            <a:endParaRPr sz="3000">
              <a:solidFill>
                <a:srgbClr val="00A1B2"/>
              </a:solidFill>
              <a:latin typeface="Josefin Sans"/>
              <a:ea typeface="Josefin Sans"/>
              <a:cs typeface="Josefin Sans"/>
              <a:sym typeface="Josefin Sans"/>
            </a:endParaRPr>
          </a:p>
        </p:txBody>
      </p:sp>
      <p:sp>
        <p:nvSpPr>
          <p:cNvPr id="209" name="Google Shape;209;p38"/>
          <p:cNvSpPr txBox="1"/>
          <p:nvPr/>
        </p:nvSpPr>
        <p:spPr>
          <a:xfrm>
            <a:off x="311700" y="1210275"/>
            <a:ext cx="8766600" cy="37665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Modifiable guiding molecules that target Cas9 activity</a:t>
            </a:r>
            <a:endParaRPr sz="1800">
              <a:solidFill>
                <a:schemeClr val="dk1"/>
              </a:solidFill>
              <a:latin typeface="Josefin Sans"/>
              <a:ea typeface="Josefin Sans"/>
              <a:cs typeface="Josefin Sans"/>
              <a:sym typeface="Josefin Sans"/>
            </a:endParaRPr>
          </a:p>
          <a:p>
            <a:pPr indent="-342900" lvl="0" marL="457200" rtl="0" algn="l">
              <a:lnSpc>
                <a:spcPct val="115000"/>
              </a:lnSpc>
              <a:spcBef>
                <a:spcPts val="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Two components: crRNA (~20 bp) and tracrRNA (~80 bp)</a:t>
            </a:r>
            <a:endParaRPr sz="1800">
              <a:solidFill>
                <a:schemeClr val="dk1"/>
              </a:solidFill>
              <a:latin typeface="Josefin Sans"/>
              <a:ea typeface="Josefin Sans"/>
              <a:cs typeface="Josefin Sans"/>
              <a:sym typeface="Josefin Sans"/>
            </a:endParaRPr>
          </a:p>
          <a:p>
            <a:pPr indent="-342900" lvl="0" marL="457200" rtl="0" algn="l">
              <a:lnSpc>
                <a:spcPct val="115000"/>
              </a:lnSpc>
              <a:spcBef>
                <a:spcPts val="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crRNA is the functional component that will hybridize to the target sequence</a:t>
            </a:r>
            <a:endParaRPr sz="1800">
              <a:solidFill>
                <a:schemeClr val="dk1"/>
              </a:solidFill>
              <a:latin typeface="Josefin Sans"/>
              <a:ea typeface="Josefin Sans"/>
              <a:cs typeface="Josefin Sans"/>
              <a:sym typeface="Josefin Sans"/>
            </a:endParaRPr>
          </a:p>
          <a:p>
            <a:pPr indent="-342900" lvl="0" marL="457200" rtl="0" algn="l">
              <a:lnSpc>
                <a:spcPct val="115000"/>
              </a:lnSpc>
              <a:spcBef>
                <a:spcPts val="0"/>
              </a:spcBef>
              <a:spcAft>
                <a:spcPts val="0"/>
              </a:spcAft>
              <a:buClr>
                <a:schemeClr val="dk1"/>
              </a:buClr>
              <a:buSzPts val="1800"/>
              <a:buFont typeface="Josefin Sans"/>
              <a:buChar char="●"/>
            </a:pPr>
            <a:r>
              <a:rPr lang="en" sz="1800">
                <a:solidFill>
                  <a:schemeClr val="dk1"/>
                </a:solidFill>
                <a:latin typeface="Josefin Sans"/>
                <a:ea typeface="Josefin Sans"/>
                <a:cs typeface="Josefin Sans"/>
                <a:sym typeface="Josefin Sans"/>
              </a:rPr>
              <a:t>tracrRNA is a conserved sequence that is bound to the Cas9 protein and stabilizes the crRNA</a:t>
            </a:r>
            <a:endParaRPr sz="1800">
              <a:solidFill>
                <a:schemeClr val="dk1"/>
              </a:solidFill>
              <a:latin typeface="Josefin Sans"/>
              <a:ea typeface="Josefin Sans"/>
              <a:cs typeface="Josefin Sans"/>
              <a:sym typeface="Josefin Sans"/>
            </a:endParaRPr>
          </a:p>
        </p:txBody>
      </p:sp>
      <p:pic>
        <p:nvPicPr>
          <p:cNvPr id="210" name="Google Shape;210;p38"/>
          <p:cNvPicPr preferRelativeResize="0"/>
          <p:nvPr/>
        </p:nvPicPr>
        <p:blipFill>
          <a:blip r:embed="rId3">
            <a:alphaModFix/>
          </a:blip>
          <a:stretch>
            <a:fillRect/>
          </a:stretch>
        </p:blipFill>
        <p:spPr>
          <a:xfrm>
            <a:off x="2404850" y="3008724"/>
            <a:ext cx="4201952" cy="1832101"/>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p39"/>
          <p:cNvSpPr txBox="1"/>
          <p:nvPr/>
        </p:nvSpPr>
        <p:spPr>
          <a:xfrm>
            <a:off x="245525" y="342688"/>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CRISPR/Cas9 - wild-type</a:t>
            </a:r>
            <a:endParaRPr sz="3000">
              <a:solidFill>
                <a:srgbClr val="00A1B2"/>
              </a:solidFill>
              <a:latin typeface="Josefin Sans"/>
              <a:ea typeface="Josefin Sans"/>
              <a:cs typeface="Josefin Sans"/>
              <a:sym typeface="Josefin Sans"/>
            </a:endParaRPr>
          </a:p>
        </p:txBody>
      </p:sp>
      <p:sp>
        <p:nvSpPr>
          <p:cNvPr id="216" name="Google Shape;216;p39"/>
          <p:cNvSpPr txBox="1"/>
          <p:nvPr/>
        </p:nvSpPr>
        <p:spPr>
          <a:xfrm>
            <a:off x="181500" y="1658825"/>
            <a:ext cx="2929200" cy="348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Josefin Sans"/>
                <a:ea typeface="Josefin Sans"/>
                <a:cs typeface="Josefin Sans"/>
                <a:sym typeface="Josefin Sans"/>
              </a:rPr>
              <a:t>PAM=Protospacer adjacent Motif</a:t>
            </a:r>
            <a:endParaRPr>
              <a:latin typeface="Josefin Sans"/>
              <a:ea typeface="Josefin Sans"/>
              <a:cs typeface="Josefin Sans"/>
              <a:sym typeface="Josefin Sans"/>
            </a:endParaRPr>
          </a:p>
          <a:p>
            <a:pPr indent="0" lvl="0" marL="0" rtl="0" algn="l">
              <a:spcBef>
                <a:spcPts val="0"/>
              </a:spcBef>
              <a:spcAft>
                <a:spcPts val="0"/>
              </a:spcAft>
              <a:buNone/>
            </a:pPr>
            <a:r>
              <a:t/>
            </a:r>
            <a:endParaRPr>
              <a:latin typeface="Josefin Sans"/>
              <a:ea typeface="Josefin Sans"/>
              <a:cs typeface="Josefin Sans"/>
              <a:sym typeface="Josefin Sans"/>
            </a:endParaRPr>
          </a:p>
          <a:p>
            <a:pPr indent="-317500" lvl="0" marL="457200" rtl="0" algn="l">
              <a:spcBef>
                <a:spcPts val="0"/>
              </a:spcBef>
              <a:spcAft>
                <a:spcPts val="0"/>
              </a:spcAft>
              <a:buSzPts val="1400"/>
              <a:buFont typeface="Josefin Sans"/>
              <a:buChar char="●"/>
            </a:pPr>
            <a:r>
              <a:rPr lang="en">
                <a:latin typeface="Josefin Sans"/>
                <a:ea typeface="Josefin Sans"/>
                <a:cs typeface="Josefin Sans"/>
                <a:sym typeface="Josefin Sans"/>
              </a:rPr>
              <a:t>Is a 2-6nt sequence present in the genome a few nts upstream from the cut site </a:t>
            </a:r>
            <a:endParaRPr>
              <a:latin typeface="Josefin Sans"/>
              <a:ea typeface="Josefin Sans"/>
              <a:cs typeface="Josefin Sans"/>
              <a:sym typeface="Josefin Sans"/>
            </a:endParaRPr>
          </a:p>
          <a:p>
            <a:pPr indent="0" lvl="0" marL="457200" rtl="0" algn="l">
              <a:spcBef>
                <a:spcPts val="0"/>
              </a:spcBef>
              <a:spcAft>
                <a:spcPts val="0"/>
              </a:spcAft>
              <a:buNone/>
            </a:pPr>
            <a:r>
              <a:t/>
            </a:r>
            <a:endParaRPr>
              <a:latin typeface="Josefin Sans"/>
              <a:ea typeface="Josefin Sans"/>
              <a:cs typeface="Josefin Sans"/>
              <a:sym typeface="Josefin Sans"/>
            </a:endParaRPr>
          </a:p>
          <a:p>
            <a:pPr indent="-317500" lvl="0" marL="457200" rtl="0" algn="l">
              <a:spcBef>
                <a:spcPts val="0"/>
              </a:spcBef>
              <a:spcAft>
                <a:spcPts val="0"/>
              </a:spcAft>
              <a:buSzPts val="1400"/>
              <a:buFont typeface="Josefin Sans"/>
              <a:buChar char="●"/>
            </a:pPr>
            <a:r>
              <a:rPr i="1" lang="en">
                <a:latin typeface="Josefin Sans"/>
                <a:ea typeface="Josefin Sans"/>
                <a:cs typeface="Josefin Sans"/>
                <a:sym typeface="Josefin Sans"/>
              </a:rPr>
              <a:t>S. pyogenes </a:t>
            </a:r>
            <a:r>
              <a:rPr lang="en">
                <a:latin typeface="Josefin Sans"/>
                <a:ea typeface="Josefin Sans"/>
                <a:cs typeface="Josefin Sans"/>
                <a:sym typeface="Josefin Sans"/>
              </a:rPr>
              <a:t>is the organism normally used for Cas9, it has a PAM of 5’-NGG-3’</a:t>
            </a:r>
            <a:endParaRPr>
              <a:latin typeface="Josefin Sans"/>
              <a:ea typeface="Josefin Sans"/>
              <a:cs typeface="Josefin Sans"/>
              <a:sym typeface="Josefin Sans"/>
            </a:endParaRPr>
          </a:p>
          <a:p>
            <a:pPr indent="0" lvl="0" marL="457200" rtl="0" algn="l">
              <a:spcBef>
                <a:spcPts val="0"/>
              </a:spcBef>
              <a:spcAft>
                <a:spcPts val="0"/>
              </a:spcAft>
              <a:buNone/>
            </a:pPr>
            <a:r>
              <a:t/>
            </a:r>
            <a:endParaRPr>
              <a:latin typeface="Josefin Sans"/>
              <a:ea typeface="Josefin Sans"/>
              <a:cs typeface="Josefin Sans"/>
              <a:sym typeface="Josefin Sans"/>
            </a:endParaRPr>
          </a:p>
          <a:p>
            <a:pPr indent="0" lvl="0" marL="0" rtl="0" algn="l">
              <a:spcBef>
                <a:spcPts val="0"/>
              </a:spcBef>
              <a:spcAft>
                <a:spcPts val="0"/>
              </a:spcAft>
              <a:buNone/>
            </a:pPr>
            <a:r>
              <a:rPr lang="en">
                <a:latin typeface="Josefin Sans"/>
                <a:ea typeface="Josefin Sans"/>
                <a:cs typeface="Josefin Sans"/>
                <a:sym typeface="Josefin Sans"/>
              </a:rPr>
              <a:t>*Limits the number of locations Cas9 can cut as there needs to be an 5’-NGG-3’ upstream (approx. every 16nts)</a:t>
            </a:r>
            <a:endParaRPr>
              <a:latin typeface="Josefin Sans"/>
              <a:ea typeface="Josefin Sans"/>
              <a:cs typeface="Josefin Sans"/>
              <a:sym typeface="Josefin Sans"/>
            </a:endParaRPr>
          </a:p>
        </p:txBody>
      </p:sp>
      <p:sp>
        <p:nvSpPr>
          <p:cNvPr id="217" name="Google Shape;217;p39"/>
          <p:cNvSpPr/>
          <p:nvPr/>
        </p:nvSpPr>
        <p:spPr>
          <a:xfrm>
            <a:off x="7705500" y="4175700"/>
            <a:ext cx="1438500" cy="9678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descr="https://lh6.googleusercontent.com/UmZVB77FlwaEXapWH0JPATJow947c-sryTb1YnFsutbfAtmMtVF1CNzuznyuhoW0it_g9gWxHXiqqjYRSHEtmaSj5qrkVGJJ4EEBY1MZ_EEwXQ5gp8QSnBuR6P-FJNoUwoj9uzS2LQ" id="218" name="Google Shape;218;p39"/>
          <p:cNvPicPr preferRelativeResize="0"/>
          <p:nvPr/>
        </p:nvPicPr>
        <p:blipFill rotWithShape="1">
          <a:blip r:embed="rId3">
            <a:alphaModFix/>
          </a:blip>
          <a:srcRect b="0" l="0" r="0" t="0"/>
          <a:stretch/>
        </p:blipFill>
        <p:spPr>
          <a:xfrm>
            <a:off x="3337500" y="1253450"/>
            <a:ext cx="5663452" cy="3369374"/>
          </a:xfrm>
          <a:prstGeom prst="rect">
            <a:avLst/>
          </a:prstGeom>
          <a:noFill/>
          <a:ln>
            <a:noFill/>
          </a:ln>
        </p:spPr>
      </p:pic>
      <p:sp>
        <p:nvSpPr>
          <p:cNvPr id="219" name="Google Shape;219;p39"/>
          <p:cNvSpPr txBox="1"/>
          <p:nvPr/>
        </p:nvSpPr>
        <p:spPr>
          <a:xfrm>
            <a:off x="181500" y="963375"/>
            <a:ext cx="2929200" cy="758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Josefin Sans"/>
                <a:ea typeface="Josefin Sans"/>
                <a:cs typeface="Josefin Sans"/>
                <a:sym typeface="Josefin Sans"/>
              </a:rPr>
              <a:t>Cas9 makes a double-stranded cut where the sgRNA binds to</a:t>
            </a:r>
            <a:endParaRPr>
              <a:latin typeface="Josefin Sans"/>
              <a:ea typeface="Josefin Sans"/>
              <a:cs typeface="Josefin Sans"/>
              <a:sym typeface="Josefin Sans"/>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 name="Shape 223"/>
        <p:cNvGrpSpPr/>
        <p:nvPr/>
      </p:nvGrpSpPr>
      <p:grpSpPr>
        <a:xfrm>
          <a:off x="0" y="0"/>
          <a:ext cx="0" cy="0"/>
          <a:chOff x="0" y="0"/>
          <a:chExt cx="0" cy="0"/>
        </a:xfrm>
      </p:grpSpPr>
      <p:sp>
        <p:nvSpPr>
          <p:cNvPr id="224" name="Google Shape;224;p40"/>
          <p:cNvSpPr txBox="1"/>
          <p:nvPr/>
        </p:nvSpPr>
        <p:spPr>
          <a:xfrm>
            <a:off x="245525" y="342688"/>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NHEJ DNA Repair</a:t>
            </a:r>
            <a:endParaRPr sz="3000">
              <a:solidFill>
                <a:srgbClr val="00A1B2"/>
              </a:solidFill>
              <a:latin typeface="Josefin Sans"/>
              <a:ea typeface="Josefin Sans"/>
              <a:cs typeface="Josefin Sans"/>
              <a:sym typeface="Josefin Sans"/>
            </a:endParaRPr>
          </a:p>
        </p:txBody>
      </p:sp>
      <p:sp>
        <p:nvSpPr>
          <p:cNvPr id="225" name="Google Shape;225;p40"/>
          <p:cNvSpPr txBox="1"/>
          <p:nvPr/>
        </p:nvSpPr>
        <p:spPr>
          <a:xfrm>
            <a:off x="311700" y="1210275"/>
            <a:ext cx="4122000" cy="3766500"/>
          </a:xfrm>
          <a:prstGeom prst="rect">
            <a:avLst/>
          </a:prstGeom>
          <a:noFill/>
          <a:ln>
            <a:noFill/>
          </a:ln>
        </p:spPr>
        <p:txBody>
          <a:bodyPr anchorCtr="0" anchor="t" bIns="91425" lIns="91425" spcFirstLastPara="1" rIns="91425" wrap="square" tIns="91425">
            <a:noAutofit/>
          </a:bodyPr>
          <a:lstStyle/>
          <a:p>
            <a:pPr indent="-336550" lvl="0" marL="457200" rtl="0" algn="l">
              <a:lnSpc>
                <a:spcPct val="115000"/>
              </a:lnSpc>
              <a:spcBef>
                <a:spcPts val="0"/>
              </a:spcBef>
              <a:spcAft>
                <a:spcPts val="0"/>
              </a:spcAft>
              <a:buClr>
                <a:schemeClr val="dk1"/>
              </a:buClr>
              <a:buSzPts val="1700"/>
              <a:buFont typeface="Josefin Sans"/>
              <a:buChar char="●"/>
            </a:pPr>
            <a:r>
              <a:rPr lang="en" sz="1700">
                <a:solidFill>
                  <a:schemeClr val="dk1"/>
                </a:solidFill>
                <a:latin typeface="Josefin Sans"/>
                <a:ea typeface="Josefin Sans"/>
                <a:cs typeface="Josefin Sans"/>
                <a:sym typeface="Josefin Sans"/>
              </a:rPr>
              <a:t>When wild-type Cas9 cuts the target DNA it cleaves both strands resulting in blunt ends</a:t>
            </a:r>
            <a:endParaRPr sz="1700">
              <a:solidFill>
                <a:schemeClr val="dk1"/>
              </a:solidFill>
              <a:latin typeface="Josefin Sans"/>
              <a:ea typeface="Josefin Sans"/>
              <a:cs typeface="Josefin Sans"/>
              <a:sym typeface="Josefin Sans"/>
            </a:endParaRPr>
          </a:p>
          <a:p>
            <a:pPr indent="-336550" lvl="0" marL="457200" rtl="0" algn="l">
              <a:lnSpc>
                <a:spcPct val="115000"/>
              </a:lnSpc>
              <a:spcBef>
                <a:spcPts val="0"/>
              </a:spcBef>
              <a:spcAft>
                <a:spcPts val="0"/>
              </a:spcAft>
              <a:buClr>
                <a:schemeClr val="dk1"/>
              </a:buClr>
              <a:buSzPts val="1700"/>
              <a:buFont typeface="Josefin Sans"/>
              <a:buChar char="●"/>
            </a:pPr>
            <a:r>
              <a:rPr lang="en" sz="1700">
                <a:solidFill>
                  <a:schemeClr val="dk1"/>
                </a:solidFill>
                <a:latin typeface="Josefin Sans"/>
                <a:ea typeface="Josefin Sans"/>
                <a:cs typeface="Josefin Sans"/>
                <a:sym typeface="Josefin Sans"/>
              </a:rPr>
              <a:t>This favours DNA repair through non-homologous end joining (NHEJ) which can have two results:</a:t>
            </a:r>
            <a:endParaRPr sz="1700">
              <a:solidFill>
                <a:schemeClr val="dk1"/>
              </a:solidFill>
              <a:latin typeface="Josefin Sans"/>
              <a:ea typeface="Josefin Sans"/>
              <a:cs typeface="Josefin Sans"/>
              <a:sym typeface="Josefin Sans"/>
            </a:endParaRPr>
          </a:p>
          <a:p>
            <a:pPr indent="-336550" lvl="1" marL="914400" rtl="0" algn="l">
              <a:lnSpc>
                <a:spcPct val="115000"/>
              </a:lnSpc>
              <a:spcBef>
                <a:spcPts val="0"/>
              </a:spcBef>
              <a:spcAft>
                <a:spcPts val="0"/>
              </a:spcAft>
              <a:buClr>
                <a:schemeClr val="dk1"/>
              </a:buClr>
              <a:buSzPts val="1700"/>
              <a:buFont typeface="Josefin Sans"/>
              <a:buChar char="○"/>
            </a:pPr>
            <a:r>
              <a:rPr lang="en" sz="1700">
                <a:solidFill>
                  <a:schemeClr val="dk1"/>
                </a:solidFill>
                <a:latin typeface="Josefin Sans"/>
                <a:ea typeface="Josefin Sans"/>
                <a:cs typeface="Josefin Sans"/>
                <a:sym typeface="Josefin Sans"/>
              </a:rPr>
              <a:t>Your desired insert can be integrated into the cleavage site based on chance</a:t>
            </a:r>
            <a:endParaRPr sz="1700">
              <a:solidFill>
                <a:schemeClr val="dk1"/>
              </a:solidFill>
              <a:latin typeface="Josefin Sans"/>
              <a:ea typeface="Josefin Sans"/>
              <a:cs typeface="Josefin Sans"/>
              <a:sym typeface="Josefin Sans"/>
            </a:endParaRPr>
          </a:p>
          <a:p>
            <a:pPr indent="-336550" lvl="1" marL="914400" rtl="0" algn="l">
              <a:lnSpc>
                <a:spcPct val="115000"/>
              </a:lnSpc>
              <a:spcBef>
                <a:spcPts val="0"/>
              </a:spcBef>
              <a:spcAft>
                <a:spcPts val="0"/>
              </a:spcAft>
              <a:buClr>
                <a:schemeClr val="dk1"/>
              </a:buClr>
              <a:buSzPts val="1700"/>
              <a:buFont typeface="Josefin Sans"/>
              <a:buChar char="○"/>
            </a:pPr>
            <a:r>
              <a:rPr lang="en" sz="1700">
                <a:solidFill>
                  <a:schemeClr val="dk1"/>
                </a:solidFill>
                <a:latin typeface="Josefin Sans"/>
                <a:ea typeface="Josefin Sans"/>
                <a:cs typeface="Josefin Sans"/>
                <a:sym typeface="Josefin Sans"/>
              </a:rPr>
              <a:t>More likely is the target site will just be deleted</a:t>
            </a:r>
            <a:endParaRPr sz="1700">
              <a:solidFill>
                <a:schemeClr val="dk1"/>
              </a:solidFill>
              <a:latin typeface="Josefin Sans"/>
              <a:ea typeface="Josefin Sans"/>
              <a:cs typeface="Josefin Sans"/>
              <a:sym typeface="Josefin Sans"/>
            </a:endParaRPr>
          </a:p>
        </p:txBody>
      </p:sp>
      <p:grpSp>
        <p:nvGrpSpPr>
          <p:cNvPr id="226" name="Google Shape;226;p40"/>
          <p:cNvGrpSpPr/>
          <p:nvPr/>
        </p:nvGrpSpPr>
        <p:grpSpPr>
          <a:xfrm>
            <a:off x="4661975" y="1887550"/>
            <a:ext cx="4251751" cy="2385974"/>
            <a:chOff x="4661975" y="1887550"/>
            <a:chExt cx="4251751" cy="2385974"/>
          </a:xfrm>
        </p:grpSpPr>
        <p:pic>
          <p:nvPicPr>
            <p:cNvPr id="227" name="Google Shape;227;p40"/>
            <p:cNvPicPr preferRelativeResize="0"/>
            <p:nvPr/>
          </p:nvPicPr>
          <p:blipFill rotWithShape="1">
            <a:blip r:embed="rId3">
              <a:alphaModFix/>
            </a:blip>
            <a:srcRect b="15290" l="0" r="0" t="0"/>
            <a:stretch/>
          </p:blipFill>
          <p:spPr>
            <a:xfrm>
              <a:off x="4661975" y="1887550"/>
              <a:ext cx="4251751" cy="2043174"/>
            </a:xfrm>
            <a:prstGeom prst="rect">
              <a:avLst/>
            </a:prstGeom>
            <a:noFill/>
            <a:ln>
              <a:noFill/>
            </a:ln>
          </p:spPr>
        </p:pic>
        <p:pic>
          <p:nvPicPr>
            <p:cNvPr id="228" name="Google Shape;228;p40"/>
            <p:cNvPicPr preferRelativeResize="0"/>
            <p:nvPr/>
          </p:nvPicPr>
          <p:blipFill rotWithShape="1">
            <a:blip r:embed="rId3">
              <a:alphaModFix/>
            </a:blip>
            <a:srcRect b="0" l="0" r="64294" t="83991"/>
            <a:stretch/>
          </p:blipFill>
          <p:spPr>
            <a:xfrm>
              <a:off x="4859825" y="3887400"/>
              <a:ext cx="1518100" cy="386124"/>
            </a:xfrm>
            <a:prstGeom prst="rect">
              <a:avLst/>
            </a:prstGeom>
            <a:noFill/>
            <a:ln>
              <a:noFill/>
            </a:ln>
          </p:spPr>
        </p:pic>
      </p:gr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 name="Shape 232"/>
        <p:cNvGrpSpPr/>
        <p:nvPr/>
      </p:nvGrpSpPr>
      <p:grpSpPr>
        <a:xfrm>
          <a:off x="0" y="0"/>
          <a:ext cx="0" cy="0"/>
          <a:chOff x="0" y="0"/>
          <a:chExt cx="0" cy="0"/>
        </a:xfrm>
      </p:grpSpPr>
      <p:sp>
        <p:nvSpPr>
          <p:cNvPr id="233" name="Google Shape;233;p41"/>
          <p:cNvSpPr txBox="1"/>
          <p:nvPr>
            <p:ph idx="1" type="body"/>
          </p:nvPr>
        </p:nvSpPr>
        <p:spPr>
          <a:xfrm>
            <a:off x="126650" y="620850"/>
            <a:ext cx="8769000" cy="8988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Font typeface="Josefin Sans"/>
              <a:buChar char="-"/>
            </a:pPr>
            <a:r>
              <a:rPr lang="en">
                <a:latin typeface="Josefin Sans"/>
                <a:ea typeface="Josefin Sans"/>
                <a:cs typeface="Josefin Sans"/>
                <a:sym typeface="Josefin Sans"/>
              </a:rPr>
              <a:t>NHEJ is a natural DNA repair mechanism for DNA double stranded breaks </a:t>
            </a:r>
            <a:endParaRPr>
              <a:latin typeface="Josefin Sans"/>
              <a:ea typeface="Josefin Sans"/>
              <a:cs typeface="Josefin Sans"/>
              <a:sym typeface="Josefin Sans"/>
            </a:endParaRPr>
          </a:p>
          <a:p>
            <a:pPr indent="-342900" lvl="0" marL="457200" rtl="0" algn="l">
              <a:spcBef>
                <a:spcPts val="1000"/>
              </a:spcBef>
              <a:spcAft>
                <a:spcPts val="0"/>
              </a:spcAft>
              <a:buSzPts val="1800"/>
              <a:buFont typeface="Josefin Sans"/>
              <a:buChar char="-"/>
            </a:pPr>
            <a:r>
              <a:rPr lang="en">
                <a:latin typeface="Josefin Sans"/>
                <a:ea typeface="Josefin Sans"/>
                <a:cs typeface="Josefin Sans"/>
                <a:sym typeface="Josefin Sans"/>
              </a:rPr>
              <a:t>This involves the direct ligation of the broken ends, but is often error-prone</a:t>
            </a:r>
            <a:endParaRPr>
              <a:latin typeface="Josefin Sans"/>
              <a:ea typeface="Josefin Sans"/>
              <a:cs typeface="Josefin Sans"/>
              <a:sym typeface="Josefin Sans"/>
            </a:endParaRPr>
          </a:p>
          <a:p>
            <a:pPr indent="0" lvl="0" marL="457200" rtl="0" algn="l">
              <a:spcBef>
                <a:spcPts val="1000"/>
              </a:spcBef>
              <a:spcAft>
                <a:spcPts val="1000"/>
              </a:spcAft>
              <a:buNone/>
            </a:pPr>
            <a:r>
              <a:t/>
            </a:r>
            <a:endParaRPr>
              <a:latin typeface="Josefin Sans"/>
              <a:ea typeface="Josefin Sans"/>
              <a:cs typeface="Josefin Sans"/>
              <a:sym typeface="Josefin Sans"/>
            </a:endParaRPr>
          </a:p>
        </p:txBody>
      </p:sp>
      <p:sp>
        <p:nvSpPr>
          <p:cNvPr id="234" name="Google Shape;234;p41"/>
          <p:cNvSpPr txBox="1"/>
          <p:nvPr/>
        </p:nvSpPr>
        <p:spPr>
          <a:xfrm>
            <a:off x="-365950" y="48138"/>
            <a:ext cx="8520600" cy="572700"/>
          </a:xfrm>
          <a:prstGeom prst="rect">
            <a:avLst/>
          </a:prstGeom>
          <a:noFill/>
          <a:ln>
            <a:noFill/>
          </a:ln>
        </p:spPr>
        <p:txBody>
          <a:bodyPr anchorCtr="0" anchor="t" bIns="91425" lIns="91425" spcFirstLastPara="1" rIns="91425" wrap="square" tIns="91425">
            <a:noAutofit/>
          </a:bodyPr>
          <a:lstStyle/>
          <a:p>
            <a:pPr indent="457200" lvl="0" marL="457200" rtl="0" algn="ctr">
              <a:spcBef>
                <a:spcPts val="0"/>
              </a:spcBef>
              <a:spcAft>
                <a:spcPts val="0"/>
              </a:spcAft>
              <a:buNone/>
            </a:pPr>
            <a:r>
              <a:rPr lang="en" sz="3000">
                <a:solidFill>
                  <a:srgbClr val="00A1B2"/>
                </a:solidFill>
                <a:latin typeface="Josefin Sans"/>
                <a:ea typeface="Josefin Sans"/>
                <a:cs typeface="Josefin Sans"/>
                <a:sym typeface="Josefin Sans"/>
              </a:rPr>
              <a:t>What is NHEJ? </a:t>
            </a:r>
            <a:endParaRPr sz="3000">
              <a:solidFill>
                <a:srgbClr val="00A1B2"/>
              </a:solidFill>
              <a:latin typeface="Josefin Sans"/>
              <a:ea typeface="Josefin Sans"/>
              <a:cs typeface="Josefin Sans"/>
              <a:sym typeface="Josefin Sans"/>
            </a:endParaRPr>
          </a:p>
        </p:txBody>
      </p:sp>
      <p:pic>
        <p:nvPicPr>
          <p:cNvPr id="235" name="Google Shape;235;p41"/>
          <p:cNvPicPr preferRelativeResize="0"/>
          <p:nvPr/>
        </p:nvPicPr>
        <p:blipFill>
          <a:blip r:embed="rId3">
            <a:alphaModFix/>
          </a:blip>
          <a:stretch>
            <a:fillRect/>
          </a:stretch>
        </p:blipFill>
        <p:spPr>
          <a:xfrm>
            <a:off x="3038475" y="1645925"/>
            <a:ext cx="2945350" cy="3284849"/>
          </a:xfrm>
          <a:prstGeom prst="rect">
            <a:avLst/>
          </a:prstGeom>
          <a:noFill/>
          <a:ln>
            <a:noFill/>
          </a:ln>
        </p:spPr>
      </p:pic>
      <p:sp>
        <p:nvSpPr>
          <p:cNvPr id="236" name="Google Shape;236;p41"/>
          <p:cNvSpPr txBox="1"/>
          <p:nvPr/>
        </p:nvSpPr>
        <p:spPr>
          <a:xfrm>
            <a:off x="5879825" y="2988650"/>
            <a:ext cx="1928400" cy="335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Josefin Sans"/>
                <a:ea typeface="Josefin Sans"/>
                <a:cs typeface="Josefin Sans"/>
                <a:sym typeface="Josefin Sans"/>
              </a:rPr>
              <a:t>Ku70/80 binds</a:t>
            </a:r>
            <a:endParaRPr>
              <a:latin typeface="Josefin Sans"/>
              <a:ea typeface="Josefin Sans"/>
              <a:cs typeface="Josefin Sans"/>
              <a:sym typeface="Josefin Sans"/>
            </a:endParaRPr>
          </a:p>
        </p:txBody>
      </p:sp>
      <p:sp>
        <p:nvSpPr>
          <p:cNvPr id="237" name="Google Shape;237;p41"/>
          <p:cNvSpPr txBox="1"/>
          <p:nvPr/>
        </p:nvSpPr>
        <p:spPr>
          <a:xfrm>
            <a:off x="5879825" y="3736650"/>
            <a:ext cx="1928400" cy="335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Josefin Sans"/>
                <a:ea typeface="Josefin Sans"/>
                <a:cs typeface="Josefin Sans"/>
                <a:sym typeface="Josefin Sans"/>
              </a:rPr>
              <a:t>DNA-PKcs binds</a:t>
            </a:r>
            <a:endParaRPr>
              <a:latin typeface="Josefin Sans"/>
              <a:ea typeface="Josefin Sans"/>
              <a:cs typeface="Josefin Sans"/>
              <a:sym typeface="Josefin Sans"/>
            </a:endParaRPr>
          </a:p>
        </p:txBody>
      </p:sp>
      <p:sp>
        <p:nvSpPr>
          <p:cNvPr id="238" name="Google Shape;238;p41"/>
          <p:cNvSpPr txBox="1"/>
          <p:nvPr/>
        </p:nvSpPr>
        <p:spPr>
          <a:xfrm>
            <a:off x="5879825" y="4551750"/>
            <a:ext cx="1928400" cy="335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Josefin Sans"/>
                <a:ea typeface="Josefin Sans"/>
                <a:cs typeface="Josefin Sans"/>
                <a:sym typeface="Josefin Sans"/>
              </a:rPr>
              <a:t>DNA Ligase IV</a:t>
            </a:r>
            <a:endParaRPr>
              <a:latin typeface="Josefin Sans"/>
              <a:ea typeface="Josefin Sans"/>
              <a:cs typeface="Josefin Sans"/>
              <a:sym typeface="Josefin Sans"/>
            </a:endParaRPr>
          </a:p>
        </p:txBody>
      </p:sp>
      <p:sp>
        <p:nvSpPr>
          <p:cNvPr id="239" name="Google Shape;239;p41"/>
          <p:cNvSpPr txBox="1"/>
          <p:nvPr/>
        </p:nvSpPr>
        <p:spPr>
          <a:xfrm>
            <a:off x="181675" y="1911600"/>
            <a:ext cx="2545500" cy="2877000"/>
          </a:xfrm>
          <a:prstGeom prst="rect">
            <a:avLst/>
          </a:prstGeom>
          <a:noFill/>
          <a:ln>
            <a:noFill/>
          </a:ln>
        </p:spPr>
        <p:txBody>
          <a:bodyPr anchorCtr="0" anchor="t" bIns="91425" lIns="91425" spcFirstLastPara="1" rIns="91425" wrap="square" tIns="91425">
            <a:noAutofit/>
          </a:bodyPr>
          <a:lstStyle/>
          <a:p>
            <a:pPr indent="-317500" lvl="0" marL="457200" rtl="0" algn="l">
              <a:spcBef>
                <a:spcPts val="0"/>
              </a:spcBef>
              <a:spcAft>
                <a:spcPts val="0"/>
              </a:spcAft>
              <a:buSzPts val="1400"/>
              <a:buFont typeface="Josefin Sans"/>
              <a:buChar char="●"/>
            </a:pPr>
            <a:r>
              <a:rPr lang="en">
                <a:latin typeface="Josefin Sans"/>
                <a:ea typeface="Josefin Sans"/>
                <a:cs typeface="Josefin Sans"/>
                <a:sym typeface="Josefin Sans"/>
              </a:rPr>
              <a:t>Double-stranded breaks are REALLY bad for the cell </a:t>
            </a:r>
            <a:endParaRPr>
              <a:latin typeface="Josefin Sans"/>
              <a:ea typeface="Josefin Sans"/>
              <a:cs typeface="Josefin Sans"/>
              <a:sym typeface="Josefin Sans"/>
            </a:endParaRPr>
          </a:p>
          <a:p>
            <a:pPr indent="0" lvl="0" marL="457200" rtl="0" algn="l">
              <a:spcBef>
                <a:spcPts val="0"/>
              </a:spcBef>
              <a:spcAft>
                <a:spcPts val="0"/>
              </a:spcAft>
              <a:buNone/>
            </a:pPr>
            <a:r>
              <a:t/>
            </a:r>
            <a:endParaRPr>
              <a:latin typeface="Josefin Sans"/>
              <a:ea typeface="Josefin Sans"/>
              <a:cs typeface="Josefin Sans"/>
              <a:sym typeface="Josefin Sans"/>
            </a:endParaRPr>
          </a:p>
          <a:p>
            <a:pPr indent="-317500" lvl="0" marL="457200" rtl="0" algn="l">
              <a:spcBef>
                <a:spcPts val="0"/>
              </a:spcBef>
              <a:spcAft>
                <a:spcPts val="0"/>
              </a:spcAft>
              <a:buSzPts val="1400"/>
              <a:buFont typeface="Josefin Sans"/>
              <a:buChar char="●"/>
            </a:pPr>
            <a:r>
              <a:rPr lang="en">
                <a:latin typeface="Josefin Sans"/>
                <a:ea typeface="Josefin Sans"/>
                <a:cs typeface="Josefin Sans"/>
                <a:sym typeface="Josefin Sans"/>
              </a:rPr>
              <a:t>NHEJ is a last resort so the cell doesn’t die</a:t>
            </a:r>
            <a:endParaRPr>
              <a:latin typeface="Josefin Sans"/>
              <a:ea typeface="Josefin Sans"/>
              <a:cs typeface="Josefin Sans"/>
              <a:sym typeface="Josefin Sans"/>
            </a:endParaRPr>
          </a:p>
          <a:p>
            <a:pPr indent="0" lvl="0" marL="457200" rtl="0" algn="l">
              <a:spcBef>
                <a:spcPts val="0"/>
              </a:spcBef>
              <a:spcAft>
                <a:spcPts val="0"/>
              </a:spcAft>
              <a:buNone/>
            </a:pPr>
            <a:r>
              <a:t/>
            </a:r>
            <a:endParaRPr>
              <a:latin typeface="Josefin Sans"/>
              <a:ea typeface="Josefin Sans"/>
              <a:cs typeface="Josefin Sans"/>
              <a:sym typeface="Josefin Sans"/>
            </a:endParaRPr>
          </a:p>
          <a:p>
            <a:pPr indent="-317500" lvl="0" marL="457200" rtl="0" algn="l">
              <a:spcBef>
                <a:spcPts val="0"/>
              </a:spcBef>
              <a:spcAft>
                <a:spcPts val="0"/>
              </a:spcAft>
              <a:buSzPts val="1400"/>
              <a:buFont typeface="Josefin Sans"/>
              <a:buChar char="●"/>
            </a:pPr>
            <a:r>
              <a:rPr lang="en">
                <a:latin typeface="Josefin Sans"/>
                <a:ea typeface="Josefin Sans"/>
                <a:cs typeface="Josefin Sans"/>
                <a:sym typeface="Josefin Sans"/>
              </a:rPr>
              <a:t>Not very accurate: can result in deletions or other mutations</a:t>
            </a:r>
            <a:endParaRPr>
              <a:latin typeface="Josefin Sans"/>
              <a:ea typeface="Josefin Sans"/>
              <a:cs typeface="Josefin Sans"/>
              <a:sym typeface="Josefin San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3" name="Shape 243"/>
        <p:cNvGrpSpPr/>
        <p:nvPr/>
      </p:nvGrpSpPr>
      <p:grpSpPr>
        <a:xfrm>
          <a:off x="0" y="0"/>
          <a:ext cx="0" cy="0"/>
          <a:chOff x="0" y="0"/>
          <a:chExt cx="0" cy="0"/>
        </a:xfrm>
      </p:grpSpPr>
      <p:sp>
        <p:nvSpPr>
          <p:cNvPr id="244" name="Google Shape;244;p42"/>
          <p:cNvSpPr txBox="1"/>
          <p:nvPr/>
        </p:nvSpPr>
        <p:spPr>
          <a:xfrm>
            <a:off x="311700" y="189438"/>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Homologous Recombination (HR)</a:t>
            </a:r>
            <a:endParaRPr sz="3000">
              <a:solidFill>
                <a:srgbClr val="00A1B2"/>
              </a:solidFill>
              <a:latin typeface="Josefin Sans"/>
              <a:ea typeface="Josefin Sans"/>
              <a:cs typeface="Josefin Sans"/>
              <a:sym typeface="Josefin Sans"/>
            </a:endParaRPr>
          </a:p>
        </p:txBody>
      </p:sp>
      <p:sp>
        <p:nvSpPr>
          <p:cNvPr id="245" name="Google Shape;245;p42"/>
          <p:cNvSpPr txBox="1"/>
          <p:nvPr/>
        </p:nvSpPr>
        <p:spPr>
          <a:xfrm>
            <a:off x="366825" y="1098300"/>
            <a:ext cx="4060800" cy="672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Josefin Sans"/>
                <a:ea typeface="Josefin Sans"/>
                <a:cs typeface="Josefin Sans"/>
                <a:sym typeface="Josefin Sans"/>
              </a:rPr>
              <a:t>***Can ONLY occur in diploid cells (in the natural world)</a:t>
            </a:r>
            <a:endParaRPr>
              <a:latin typeface="Josefin Sans"/>
              <a:ea typeface="Josefin Sans"/>
              <a:cs typeface="Josefin Sans"/>
              <a:sym typeface="Josefin Sans"/>
            </a:endParaRPr>
          </a:p>
        </p:txBody>
      </p:sp>
      <p:pic>
        <p:nvPicPr>
          <p:cNvPr id="246" name="Google Shape;246;p42"/>
          <p:cNvPicPr preferRelativeResize="0"/>
          <p:nvPr/>
        </p:nvPicPr>
        <p:blipFill>
          <a:blip r:embed="rId3">
            <a:alphaModFix/>
          </a:blip>
          <a:stretch>
            <a:fillRect/>
          </a:stretch>
        </p:blipFill>
        <p:spPr>
          <a:xfrm>
            <a:off x="4930775" y="894425"/>
            <a:ext cx="3516400" cy="3976150"/>
          </a:xfrm>
          <a:prstGeom prst="rect">
            <a:avLst/>
          </a:prstGeom>
          <a:noFill/>
          <a:ln>
            <a:noFill/>
          </a:ln>
        </p:spPr>
      </p:pic>
      <p:sp>
        <p:nvSpPr>
          <p:cNvPr id="247" name="Google Shape;247;p42"/>
          <p:cNvSpPr txBox="1"/>
          <p:nvPr/>
        </p:nvSpPr>
        <p:spPr>
          <a:xfrm>
            <a:off x="704325" y="1942288"/>
            <a:ext cx="3723300" cy="2882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Josefin Sans"/>
                <a:ea typeface="Josefin Sans"/>
                <a:cs typeface="Josefin Sans"/>
                <a:sym typeface="Josefin Sans"/>
              </a:rPr>
              <a:t>Can ignore the specific names/proteins </a:t>
            </a:r>
            <a:endParaRPr>
              <a:latin typeface="Josefin Sans"/>
              <a:ea typeface="Josefin Sans"/>
              <a:cs typeface="Josefin Sans"/>
              <a:sym typeface="Josefin Sans"/>
            </a:endParaRPr>
          </a:p>
          <a:p>
            <a:pPr indent="0" lvl="0" marL="0" rtl="0" algn="l">
              <a:spcBef>
                <a:spcPts val="0"/>
              </a:spcBef>
              <a:spcAft>
                <a:spcPts val="0"/>
              </a:spcAft>
              <a:buNone/>
            </a:pPr>
            <a:r>
              <a:t/>
            </a:r>
            <a:endParaRPr>
              <a:latin typeface="Josefin Sans"/>
              <a:ea typeface="Josefin Sans"/>
              <a:cs typeface="Josefin Sans"/>
              <a:sym typeface="Josefin Sans"/>
            </a:endParaRPr>
          </a:p>
          <a:p>
            <a:pPr indent="-317500" lvl="0" marL="457200" rtl="0" algn="l">
              <a:spcBef>
                <a:spcPts val="0"/>
              </a:spcBef>
              <a:spcAft>
                <a:spcPts val="0"/>
              </a:spcAft>
              <a:buSzPts val="1400"/>
              <a:buFont typeface="Josefin Sans"/>
              <a:buChar char="●"/>
            </a:pPr>
            <a:r>
              <a:rPr lang="en">
                <a:latin typeface="Josefin Sans"/>
                <a:ea typeface="Josefin Sans"/>
                <a:cs typeface="Josefin Sans"/>
                <a:sym typeface="Josefin Sans"/>
              </a:rPr>
              <a:t>Intact chromosome has one strand act as a template to repair the other chromosome </a:t>
            </a:r>
            <a:endParaRPr>
              <a:latin typeface="Josefin Sans"/>
              <a:ea typeface="Josefin Sans"/>
              <a:cs typeface="Josefin Sans"/>
              <a:sym typeface="Josefin Sans"/>
            </a:endParaRPr>
          </a:p>
          <a:p>
            <a:pPr indent="0" lvl="0" marL="457200" rtl="0" algn="l">
              <a:spcBef>
                <a:spcPts val="0"/>
              </a:spcBef>
              <a:spcAft>
                <a:spcPts val="0"/>
              </a:spcAft>
              <a:buNone/>
            </a:pPr>
            <a:r>
              <a:t/>
            </a:r>
            <a:endParaRPr>
              <a:latin typeface="Josefin Sans"/>
              <a:ea typeface="Josefin Sans"/>
              <a:cs typeface="Josefin Sans"/>
              <a:sym typeface="Josefin Sans"/>
            </a:endParaRPr>
          </a:p>
          <a:p>
            <a:pPr indent="-317500" lvl="0" marL="457200" rtl="0" algn="l">
              <a:spcBef>
                <a:spcPts val="0"/>
              </a:spcBef>
              <a:spcAft>
                <a:spcPts val="0"/>
              </a:spcAft>
              <a:buSzPts val="1400"/>
              <a:buFont typeface="Josefin Sans"/>
              <a:buChar char="●"/>
            </a:pPr>
            <a:r>
              <a:rPr lang="en">
                <a:latin typeface="Josefin Sans"/>
                <a:ea typeface="Josefin Sans"/>
                <a:cs typeface="Josefin Sans"/>
                <a:sym typeface="Josefin Sans"/>
              </a:rPr>
              <a:t>VERY active repair pathway in </a:t>
            </a:r>
            <a:r>
              <a:rPr i="1" lang="en">
                <a:latin typeface="Josefin Sans"/>
                <a:ea typeface="Josefin Sans"/>
                <a:cs typeface="Josefin Sans"/>
                <a:sym typeface="Josefin Sans"/>
              </a:rPr>
              <a:t>S. cerevisiae </a:t>
            </a:r>
            <a:endParaRPr i="1">
              <a:latin typeface="Josefin Sans"/>
              <a:ea typeface="Josefin Sans"/>
              <a:cs typeface="Josefin Sans"/>
              <a:sym typeface="Josefin Sans"/>
            </a:endParaRPr>
          </a:p>
          <a:p>
            <a:pPr indent="0" lvl="0" marL="457200" rtl="0" algn="l">
              <a:spcBef>
                <a:spcPts val="0"/>
              </a:spcBef>
              <a:spcAft>
                <a:spcPts val="0"/>
              </a:spcAft>
              <a:buNone/>
            </a:pPr>
            <a:r>
              <a:t/>
            </a:r>
            <a:endParaRPr i="1">
              <a:latin typeface="Josefin Sans"/>
              <a:ea typeface="Josefin Sans"/>
              <a:cs typeface="Josefin Sans"/>
              <a:sym typeface="Josefin Sans"/>
            </a:endParaRPr>
          </a:p>
          <a:p>
            <a:pPr indent="-317500" lvl="0" marL="457200" rtl="0" algn="l">
              <a:spcBef>
                <a:spcPts val="0"/>
              </a:spcBef>
              <a:spcAft>
                <a:spcPts val="0"/>
              </a:spcAft>
              <a:buSzPts val="1400"/>
              <a:buFont typeface="Josefin Sans"/>
              <a:buChar char="●"/>
            </a:pPr>
            <a:r>
              <a:rPr lang="en">
                <a:latin typeface="Josefin Sans"/>
                <a:ea typeface="Josefin Sans"/>
                <a:cs typeface="Josefin Sans"/>
                <a:sym typeface="Josefin Sans"/>
              </a:rPr>
              <a:t>NOT VERY ACTIVE in </a:t>
            </a:r>
            <a:r>
              <a:rPr i="1" lang="en">
                <a:latin typeface="Josefin Sans"/>
                <a:ea typeface="Josefin Sans"/>
                <a:cs typeface="Josefin Sans"/>
                <a:sym typeface="Josefin Sans"/>
              </a:rPr>
              <a:t>R. glutinis </a:t>
            </a:r>
            <a:r>
              <a:rPr lang="en">
                <a:latin typeface="Josefin Sans"/>
                <a:ea typeface="Josefin Sans"/>
                <a:cs typeface="Josefin Sans"/>
                <a:sym typeface="Josefin Sans"/>
              </a:rPr>
              <a:t>and other non-conventional yeast </a:t>
            </a:r>
            <a:endParaRPr>
              <a:latin typeface="Josefin Sans"/>
              <a:ea typeface="Josefin Sans"/>
              <a:cs typeface="Josefin Sans"/>
              <a:sym typeface="Josefin Sans"/>
            </a:endParaRPr>
          </a:p>
          <a:p>
            <a:pPr indent="-317500" lvl="1" marL="914400" rtl="0" algn="l">
              <a:spcBef>
                <a:spcPts val="0"/>
              </a:spcBef>
              <a:spcAft>
                <a:spcPts val="0"/>
              </a:spcAft>
              <a:buSzPts val="1400"/>
              <a:buFont typeface="Josefin Sans"/>
              <a:buChar char="○"/>
            </a:pPr>
            <a:r>
              <a:rPr lang="en">
                <a:latin typeface="Josefin Sans"/>
                <a:ea typeface="Josefin Sans"/>
                <a:cs typeface="Josefin Sans"/>
                <a:sym typeface="Josefin Sans"/>
              </a:rPr>
              <a:t>They used NHEJ</a:t>
            </a:r>
            <a:endParaRPr>
              <a:latin typeface="Josefin Sans"/>
              <a:ea typeface="Josefin Sans"/>
              <a:cs typeface="Josefin Sans"/>
              <a:sym typeface="Josefin San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51" name="Shape 251"/>
        <p:cNvGrpSpPr/>
        <p:nvPr/>
      </p:nvGrpSpPr>
      <p:grpSpPr>
        <a:xfrm>
          <a:off x="0" y="0"/>
          <a:ext cx="0" cy="0"/>
          <a:chOff x="0" y="0"/>
          <a:chExt cx="0" cy="0"/>
        </a:xfrm>
      </p:grpSpPr>
      <p:pic>
        <p:nvPicPr>
          <p:cNvPr id="252" name="Google Shape;252;p43"/>
          <p:cNvPicPr preferRelativeResize="0"/>
          <p:nvPr/>
        </p:nvPicPr>
        <p:blipFill>
          <a:blip r:embed="rId3">
            <a:alphaModFix/>
          </a:blip>
          <a:stretch>
            <a:fillRect/>
          </a:stretch>
        </p:blipFill>
        <p:spPr>
          <a:xfrm>
            <a:off x="498775" y="1076950"/>
            <a:ext cx="5214775" cy="3753125"/>
          </a:xfrm>
          <a:prstGeom prst="rect">
            <a:avLst/>
          </a:prstGeom>
          <a:noFill/>
          <a:ln>
            <a:noFill/>
          </a:ln>
        </p:spPr>
      </p:pic>
      <p:sp>
        <p:nvSpPr>
          <p:cNvPr id="253" name="Google Shape;253;p43"/>
          <p:cNvSpPr txBox="1"/>
          <p:nvPr/>
        </p:nvSpPr>
        <p:spPr>
          <a:xfrm>
            <a:off x="245525" y="270113"/>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Using CRISPR</a:t>
            </a:r>
            <a:endParaRPr sz="3000">
              <a:solidFill>
                <a:srgbClr val="00A1B2"/>
              </a:solidFill>
              <a:latin typeface="Josefin Sans"/>
              <a:ea typeface="Josefin Sans"/>
              <a:cs typeface="Josefin Sans"/>
              <a:sym typeface="Josefin Sans"/>
            </a:endParaRPr>
          </a:p>
        </p:txBody>
      </p:sp>
      <p:sp>
        <p:nvSpPr>
          <p:cNvPr id="254" name="Google Shape;254;p43"/>
          <p:cNvSpPr txBox="1"/>
          <p:nvPr/>
        </p:nvSpPr>
        <p:spPr>
          <a:xfrm>
            <a:off x="6067350" y="1773300"/>
            <a:ext cx="2780400" cy="2360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Josefin Sans"/>
                <a:ea typeface="Josefin Sans"/>
                <a:cs typeface="Josefin Sans"/>
                <a:sym typeface="Josefin Sans"/>
              </a:rPr>
              <a:t>CRISPR could initiate either repair mechanism depending on what DNA is available </a:t>
            </a:r>
            <a:endParaRPr>
              <a:latin typeface="Josefin Sans"/>
              <a:ea typeface="Josefin Sans"/>
              <a:cs typeface="Josefin Sans"/>
              <a:sym typeface="Josefin Sans"/>
            </a:endParaRPr>
          </a:p>
          <a:p>
            <a:pPr indent="0" lvl="0" marL="0" rtl="0" algn="l">
              <a:spcBef>
                <a:spcPts val="0"/>
              </a:spcBef>
              <a:spcAft>
                <a:spcPts val="0"/>
              </a:spcAft>
              <a:buNone/>
            </a:pPr>
            <a:r>
              <a:t/>
            </a:r>
            <a:endParaRPr>
              <a:latin typeface="Josefin Sans"/>
              <a:ea typeface="Josefin Sans"/>
              <a:cs typeface="Josefin Sans"/>
              <a:sym typeface="Josefin Sans"/>
            </a:endParaRPr>
          </a:p>
          <a:p>
            <a:pPr indent="0" lvl="0" marL="0" rtl="0" algn="l">
              <a:spcBef>
                <a:spcPts val="0"/>
              </a:spcBef>
              <a:spcAft>
                <a:spcPts val="0"/>
              </a:spcAft>
              <a:buNone/>
            </a:pPr>
            <a:r>
              <a:t/>
            </a:r>
            <a:endParaRPr>
              <a:latin typeface="Josefin Sans"/>
              <a:ea typeface="Josefin Sans"/>
              <a:cs typeface="Josefin Sans"/>
              <a:sym typeface="Josefin Sans"/>
            </a:endParaRPr>
          </a:p>
          <a:p>
            <a:pPr indent="0" lvl="0" marL="0" rtl="0" algn="l">
              <a:spcBef>
                <a:spcPts val="0"/>
              </a:spcBef>
              <a:spcAft>
                <a:spcPts val="0"/>
              </a:spcAft>
              <a:buNone/>
            </a:pPr>
            <a:r>
              <a:rPr lang="en">
                <a:latin typeface="Josefin Sans"/>
                <a:ea typeface="Josefin Sans"/>
                <a:cs typeface="Josefin Sans"/>
                <a:sym typeface="Josefin Sans"/>
              </a:rPr>
              <a:t>Indel mutation= insertion of nts </a:t>
            </a:r>
            <a:endParaRPr>
              <a:latin typeface="Josefin Sans"/>
              <a:ea typeface="Josefin Sans"/>
              <a:cs typeface="Josefin Sans"/>
              <a:sym typeface="Josefin Sans"/>
            </a:endParaRPr>
          </a:p>
          <a:p>
            <a:pPr indent="0" lvl="0" marL="0" rtl="0" algn="l">
              <a:spcBef>
                <a:spcPts val="0"/>
              </a:spcBef>
              <a:spcAft>
                <a:spcPts val="0"/>
              </a:spcAft>
              <a:buNone/>
            </a:pPr>
            <a:r>
              <a:t/>
            </a:r>
            <a:endParaRPr>
              <a:latin typeface="Josefin Sans"/>
              <a:ea typeface="Josefin Sans"/>
              <a:cs typeface="Josefin Sans"/>
              <a:sym typeface="Josefin Sans"/>
            </a:endParaRPr>
          </a:p>
          <a:p>
            <a:pPr indent="0" lvl="0" marL="0" rtl="0" algn="l">
              <a:spcBef>
                <a:spcPts val="0"/>
              </a:spcBef>
              <a:spcAft>
                <a:spcPts val="0"/>
              </a:spcAft>
              <a:buNone/>
            </a:pPr>
            <a:r>
              <a:t/>
            </a:r>
            <a:endParaRPr>
              <a:latin typeface="Josefin Sans"/>
              <a:ea typeface="Josefin Sans"/>
              <a:cs typeface="Josefin Sans"/>
              <a:sym typeface="Josefin Sans"/>
            </a:endParaRPr>
          </a:p>
          <a:p>
            <a:pPr indent="0" lvl="0" marL="0" rtl="0" algn="l">
              <a:spcBef>
                <a:spcPts val="0"/>
              </a:spcBef>
              <a:spcAft>
                <a:spcPts val="0"/>
              </a:spcAft>
              <a:buNone/>
            </a:pPr>
            <a:r>
              <a:rPr lang="en">
                <a:latin typeface="Josefin Sans"/>
                <a:ea typeface="Josefin Sans"/>
                <a:cs typeface="Josefin Sans"/>
                <a:sym typeface="Josefin Sans"/>
              </a:rPr>
              <a:t>*Insertion of DNA using CRISPR is not as efficient </a:t>
            </a:r>
            <a:endParaRPr>
              <a:latin typeface="Josefin Sans"/>
              <a:ea typeface="Josefin Sans"/>
              <a:cs typeface="Josefin Sans"/>
              <a:sym typeface="Josefin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p26"/>
          <p:cNvSpPr txBox="1"/>
          <p:nvPr/>
        </p:nvSpPr>
        <p:spPr>
          <a:xfrm>
            <a:off x="429000" y="1350775"/>
            <a:ext cx="8286000" cy="3792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600">
                <a:solidFill>
                  <a:schemeClr val="dk1"/>
                </a:solidFill>
                <a:latin typeface="Josefin Sans"/>
                <a:ea typeface="Josefin Sans"/>
                <a:cs typeface="Josefin Sans"/>
                <a:sym typeface="Josefin Sans"/>
              </a:rPr>
              <a:t>Part 1: How do yeast differ from bacteria?</a:t>
            </a:r>
            <a:endParaRPr sz="1600">
              <a:solidFill>
                <a:schemeClr val="dk1"/>
              </a:solidFill>
              <a:latin typeface="Josefin Sans"/>
              <a:ea typeface="Josefin Sans"/>
              <a:cs typeface="Josefin Sans"/>
              <a:sym typeface="Josefin Sans"/>
            </a:endParaRPr>
          </a:p>
          <a:p>
            <a:pPr indent="-330200" lvl="0" marL="457200" rtl="0" algn="l">
              <a:lnSpc>
                <a:spcPct val="115000"/>
              </a:lnSpc>
              <a:spcBef>
                <a:spcPts val="1600"/>
              </a:spcBef>
              <a:spcAft>
                <a:spcPts val="0"/>
              </a:spcAft>
              <a:buClr>
                <a:schemeClr val="dk1"/>
              </a:buClr>
              <a:buSzPts val="1600"/>
              <a:buFont typeface="Josefin Sans"/>
              <a:buAutoNum type="arabicPeriod"/>
            </a:pPr>
            <a:r>
              <a:rPr lang="en" sz="1600">
                <a:solidFill>
                  <a:schemeClr val="dk1"/>
                </a:solidFill>
                <a:latin typeface="Josefin Sans"/>
                <a:ea typeface="Josefin Sans"/>
                <a:cs typeface="Josefin Sans"/>
                <a:sym typeface="Josefin Sans"/>
              </a:rPr>
              <a:t>Eukaryotic transcription </a:t>
            </a:r>
            <a:endParaRPr sz="1600">
              <a:solidFill>
                <a:schemeClr val="dk1"/>
              </a:solidFill>
              <a:latin typeface="Josefin Sans"/>
              <a:ea typeface="Josefin Sans"/>
              <a:cs typeface="Josefin Sans"/>
              <a:sym typeface="Josefin Sans"/>
            </a:endParaRPr>
          </a:p>
          <a:p>
            <a:pPr indent="-330200" lvl="0" marL="457200" rtl="0" algn="l">
              <a:lnSpc>
                <a:spcPct val="115000"/>
              </a:lnSpc>
              <a:spcBef>
                <a:spcPts val="0"/>
              </a:spcBef>
              <a:spcAft>
                <a:spcPts val="0"/>
              </a:spcAft>
              <a:buClr>
                <a:schemeClr val="dk1"/>
              </a:buClr>
              <a:buSzPts val="1600"/>
              <a:buFont typeface="Josefin Sans"/>
              <a:buAutoNum type="arabicPeriod"/>
            </a:pPr>
            <a:r>
              <a:rPr lang="en" sz="1600">
                <a:solidFill>
                  <a:schemeClr val="dk1"/>
                </a:solidFill>
                <a:latin typeface="Josefin Sans"/>
                <a:ea typeface="Josefin Sans"/>
                <a:cs typeface="Josefin Sans"/>
                <a:sym typeface="Josefin Sans"/>
              </a:rPr>
              <a:t>Eukaryotic translation</a:t>
            </a:r>
            <a:endParaRPr sz="1600">
              <a:solidFill>
                <a:schemeClr val="dk1"/>
              </a:solidFill>
              <a:latin typeface="Josefin Sans"/>
              <a:ea typeface="Josefin Sans"/>
              <a:cs typeface="Josefin Sans"/>
              <a:sym typeface="Josefin Sans"/>
            </a:endParaRPr>
          </a:p>
          <a:p>
            <a:pPr indent="-330200" lvl="0" marL="457200" rtl="0" algn="l">
              <a:lnSpc>
                <a:spcPct val="115000"/>
              </a:lnSpc>
              <a:spcBef>
                <a:spcPts val="0"/>
              </a:spcBef>
              <a:spcAft>
                <a:spcPts val="0"/>
              </a:spcAft>
              <a:buClr>
                <a:schemeClr val="dk1"/>
              </a:buClr>
              <a:buSzPts val="1600"/>
              <a:buFont typeface="Josefin Sans"/>
              <a:buAutoNum type="arabicPeriod"/>
            </a:pPr>
            <a:r>
              <a:rPr lang="en" sz="1600">
                <a:solidFill>
                  <a:schemeClr val="dk1"/>
                </a:solidFill>
                <a:latin typeface="Josefin Sans"/>
                <a:ea typeface="Josefin Sans"/>
                <a:cs typeface="Josefin Sans"/>
                <a:sym typeface="Josefin Sans"/>
              </a:rPr>
              <a:t>Yeast mating (briefly)</a:t>
            </a:r>
            <a:endParaRPr sz="1600">
              <a:solidFill>
                <a:schemeClr val="dk1"/>
              </a:solidFill>
              <a:latin typeface="Josefin Sans"/>
              <a:ea typeface="Josefin Sans"/>
              <a:cs typeface="Josefin Sans"/>
              <a:sym typeface="Josefin Sans"/>
            </a:endParaRPr>
          </a:p>
          <a:p>
            <a:pPr indent="0" lvl="0" marL="0" rtl="0" algn="l">
              <a:lnSpc>
                <a:spcPct val="115000"/>
              </a:lnSpc>
              <a:spcBef>
                <a:spcPts val="1600"/>
              </a:spcBef>
              <a:spcAft>
                <a:spcPts val="0"/>
              </a:spcAft>
              <a:buNone/>
            </a:pPr>
            <a:r>
              <a:rPr lang="en" sz="1600">
                <a:solidFill>
                  <a:schemeClr val="dk1"/>
                </a:solidFill>
                <a:latin typeface="Josefin Sans"/>
                <a:ea typeface="Josefin Sans"/>
                <a:cs typeface="Josefin Sans"/>
                <a:sym typeface="Josefin Sans"/>
              </a:rPr>
              <a:t>Part 2: How can we manipulate their DNA</a:t>
            </a:r>
            <a:endParaRPr sz="1600">
              <a:solidFill>
                <a:schemeClr val="dk1"/>
              </a:solidFill>
              <a:latin typeface="Josefin Sans"/>
              <a:ea typeface="Josefin Sans"/>
              <a:cs typeface="Josefin Sans"/>
              <a:sym typeface="Josefin Sans"/>
            </a:endParaRPr>
          </a:p>
          <a:p>
            <a:pPr indent="-330200" lvl="0" marL="457200" rtl="0" algn="l">
              <a:lnSpc>
                <a:spcPct val="115000"/>
              </a:lnSpc>
              <a:spcBef>
                <a:spcPts val="1600"/>
              </a:spcBef>
              <a:spcAft>
                <a:spcPts val="0"/>
              </a:spcAft>
              <a:buClr>
                <a:schemeClr val="dk1"/>
              </a:buClr>
              <a:buSzPts val="1600"/>
              <a:buFont typeface="Josefin Sans"/>
              <a:buAutoNum type="arabicPeriod"/>
            </a:pPr>
            <a:r>
              <a:rPr lang="en" sz="1600">
                <a:solidFill>
                  <a:schemeClr val="dk1"/>
                </a:solidFill>
                <a:latin typeface="Josefin Sans"/>
                <a:ea typeface="Josefin Sans"/>
                <a:cs typeface="Josefin Sans"/>
                <a:sym typeface="Josefin Sans"/>
              </a:rPr>
              <a:t>CRISPR </a:t>
            </a:r>
            <a:endParaRPr sz="1600">
              <a:solidFill>
                <a:schemeClr val="dk1"/>
              </a:solidFill>
              <a:latin typeface="Josefin Sans"/>
              <a:ea typeface="Josefin Sans"/>
              <a:cs typeface="Josefin Sans"/>
              <a:sym typeface="Josefin Sans"/>
            </a:endParaRPr>
          </a:p>
          <a:p>
            <a:pPr indent="-330200" lvl="0" marL="457200" rtl="0" algn="l">
              <a:lnSpc>
                <a:spcPct val="115000"/>
              </a:lnSpc>
              <a:spcBef>
                <a:spcPts val="0"/>
              </a:spcBef>
              <a:spcAft>
                <a:spcPts val="0"/>
              </a:spcAft>
              <a:buClr>
                <a:schemeClr val="dk1"/>
              </a:buClr>
              <a:buSzPts val="1600"/>
              <a:buFont typeface="Josefin Sans"/>
              <a:buAutoNum type="arabicPeriod"/>
            </a:pPr>
            <a:r>
              <a:rPr lang="en" sz="1600">
                <a:solidFill>
                  <a:schemeClr val="dk1"/>
                </a:solidFill>
                <a:latin typeface="Josefin Sans"/>
                <a:ea typeface="Josefin Sans"/>
                <a:cs typeface="Josefin Sans"/>
                <a:sym typeface="Josefin Sans"/>
              </a:rPr>
              <a:t>Non-h</a:t>
            </a:r>
            <a:r>
              <a:rPr lang="en" sz="1600">
                <a:solidFill>
                  <a:schemeClr val="dk1"/>
                </a:solidFill>
                <a:latin typeface="Josefin Sans"/>
                <a:ea typeface="Josefin Sans"/>
                <a:cs typeface="Josefin Sans"/>
                <a:sym typeface="Josefin Sans"/>
              </a:rPr>
              <a:t>omologous end-joining (NHEJ)</a:t>
            </a:r>
            <a:endParaRPr sz="1600">
              <a:solidFill>
                <a:schemeClr val="dk1"/>
              </a:solidFill>
              <a:latin typeface="Josefin Sans"/>
              <a:ea typeface="Josefin Sans"/>
              <a:cs typeface="Josefin Sans"/>
              <a:sym typeface="Josefin Sans"/>
            </a:endParaRPr>
          </a:p>
          <a:p>
            <a:pPr indent="-330200" lvl="0" marL="457200" rtl="0" algn="l">
              <a:lnSpc>
                <a:spcPct val="115000"/>
              </a:lnSpc>
              <a:spcBef>
                <a:spcPts val="0"/>
              </a:spcBef>
              <a:spcAft>
                <a:spcPts val="0"/>
              </a:spcAft>
              <a:buClr>
                <a:schemeClr val="dk1"/>
              </a:buClr>
              <a:buSzPts val="1600"/>
              <a:buFont typeface="Josefin Sans"/>
              <a:buAutoNum type="arabicPeriod"/>
            </a:pPr>
            <a:r>
              <a:rPr lang="en" sz="1600">
                <a:solidFill>
                  <a:schemeClr val="dk1"/>
                </a:solidFill>
                <a:latin typeface="Josefin Sans"/>
                <a:ea typeface="Josefin Sans"/>
                <a:cs typeface="Josefin Sans"/>
                <a:sym typeface="Josefin Sans"/>
              </a:rPr>
              <a:t>Homologous recombination </a:t>
            </a:r>
            <a:endParaRPr sz="1600">
              <a:solidFill>
                <a:schemeClr val="dk1"/>
              </a:solidFill>
              <a:latin typeface="Josefin Sans"/>
              <a:ea typeface="Josefin Sans"/>
              <a:cs typeface="Josefin Sans"/>
              <a:sym typeface="Josefin Sans"/>
            </a:endParaRPr>
          </a:p>
          <a:p>
            <a:pPr indent="-330200" lvl="0" marL="457200" rtl="0" algn="l">
              <a:lnSpc>
                <a:spcPct val="115000"/>
              </a:lnSpc>
              <a:spcBef>
                <a:spcPts val="0"/>
              </a:spcBef>
              <a:spcAft>
                <a:spcPts val="0"/>
              </a:spcAft>
              <a:buClr>
                <a:schemeClr val="dk1"/>
              </a:buClr>
              <a:buSzPts val="1600"/>
              <a:buFont typeface="Josefin Sans"/>
              <a:buAutoNum type="arabicPeriod"/>
            </a:pPr>
            <a:r>
              <a:rPr lang="en" sz="1600">
                <a:solidFill>
                  <a:schemeClr val="dk1"/>
                </a:solidFill>
                <a:latin typeface="Josefin Sans"/>
                <a:ea typeface="Josefin Sans"/>
                <a:cs typeface="Josefin Sans"/>
                <a:sym typeface="Josefin Sans"/>
              </a:rPr>
              <a:t>Yeast vectors </a:t>
            </a:r>
            <a:endParaRPr sz="1600">
              <a:solidFill>
                <a:schemeClr val="dk1"/>
              </a:solidFill>
              <a:latin typeface="Josefin Sans"/>
              <a:ea typeface="Josefin Sans"/>
              <a:cs typeface="Josefin Sans"/>
              <a:sym typeface="Josefin Sans"/>
            </a:endParaRPr>
          </a:p>
          <a:p>
            <a:pPr indent="-330200" lvl="0" marL="457200" rtl="0" algn="l">
              <a:lnSpc>
                <a:spcPct val="115000"/>
              </a:lnSpc>
              <a:spcBef>
                <a:spcPts val="0"/>
              </a:spcBef>
              <a:spcAft>
                <a:spcPts val="0"/>
              </a:spcAft>
              <a:buClr>
                <a:schemeClr val="dk1"/>
              </a:buClr>
              <a:buSzPts val="1600"/>
              <a:buFont typeface="Josefin Sans"/>
              <a:buAutoNum type="arabicPeriod"/>
            </a:pPr>
            <a:r>
              <a:rPr lang="en" sz="1600">
                <a:solidFill>
                  <a:schemeClr val="dk1"/>
                </a:solidFill>
                <a:latin typeface="Josefin Sans"/>
                <a:ea typeface="Josefin Sans"/>
                <a:cs typeface="Josefin Sans"/>
                <a:sym typeface="Josefin Sans"/>
              </a:rPr>
              <a:t>Electroporation</a:t>
            </a:r>
            <a:endParaRPr sz="1600">
              <a:solidFill>
                <a:schemeClr val="dk1"/>
              </a:solidFill>
              <a:latin typeface="Josefin Sans"/>
              <a:ea typeface="Josefin Sans"/>
              <a:cs typeface="Josefin Sans"/>
              <a:sym typeface="Josefin Sans"/>
            </a:endParaRPr>
          </a:p>
          <a:p>
            <a:pPr indent="0" lvl="0" marL="0" rtl="0" algn="l">
              <a:lnSpc>
                <a:spcPct val="115000"/>
              </a:lnSpc>
              <a:spcBef>
                <a:spcPts val="1600"/>
              </a:spcBef>
              <a:spcAft>
                <a:spcPts val="1600"/>
              </a:spcAft>
              <a:buNone/>
            </a:pPr>
            <a:r>
              <a:t/>
            </a:r>
            <a:endParaRPr sz="1600">
              <a:solidFill>
                <a:schemeClr val="dk1"/>
              </a:solidFill>
              <a:latin typeface="Josefin Sans"/>
              <a:ea typeface="Josefin Sans"/>
              <a:cs typeface="Josefin Sans"/>
              <a:sym typeface="Josefin Sans"/>
            </a:endParaRPr>
          </a:p>
        </p:txBody>
      </p:sp>
      <p:sp>
        <p:nvSpPr>
          <p:cNvPr id="106" name="Google Shape;106;p26"/>
          <p:cNvSpPr txBox="1"/>
          <p:nvPr/>
        </p:nvSpPr>
        <p:spPr>
          <a:xfrm>
            <a:off x="311700" y="569613"/>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Topics important for us to understand</a:t>
            </a:r>
            <a:endParaRPr sz="3000">
              <a:solidFill>
                <a:srgbClr val="00A1B2"/>
              </a:solidFill>
              <a:latin typeface="Josefin Sans"/>
              <a:ea typeface="Josefin Sans"/>
              <a:cs typeface="Josefin Sans"/>
              <a:sym typeface="Josefin Sans"/>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58" name="Shape 258"/>
        <p:cNvGrpSpPr/>
        <p:nvPr/>
      </p:nvGrpSpPr>
      <p:grpSpPr>
        <a:xfrm>
          <a:off x="0" y="0"/>
          <a:ext cx="0" cy="0"/>
          <a:chOff x="0" y="0"/>
          <a:chExt cx="0" cy="0"/>
        </a:xfrm>
      </p:grpSpPr>
      <p:sp>
        <p:nvSpPr>
          <p:cNvPr id="259" name="Google Shape;259;p44"/>
          <p:cNvSpPr txBox="1"/>
          <p:nvPr/>
        </p:nvSpPr>
        <p:spPr>
          <a:xfrm>
            <a:off x="311700" y="189438"/>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Using HR for genetic engineering</a:t>
            </a:r>
            <a:endParaRPr sz="3000">
              <a:solidFill>
                <a:srgbClr val="00A1B2"/>
              </a:solidFill>
              <a:latin typeface="Josefin Sans"/>
              <a:ea typeface="Josefin Sans"/>
              <a:cs typeface="Josefin Sans"/>
              <a:sym typeface="Josefin Sans"/>
            </a:endParaRPr>
          </a:p>
        </p:txBody>
      </p:sp>
      <p:sp>
        <p:nvSpPr>
          <p:cNvPr id="260" name="Google Shape;260;p44"/>
          <p:cNvSpPr txBox="1"/>
          <p:nvPr/>
        </p:nvSpPr>
        <p:spPr>
          <a:xfrm>
            <a:off x="1446900" y="698650"/>
            <a:ext cx="6250200" cy="399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Josefin Sans"/>
                <a:ea typeface="Josefin Sans"/>
                <a:cs typeface="Josefin Sans"/>
                <a:sym typeface="Josefin Sans"/>
              </a:rPr>
              <a:t>Traditional Cre-</a:t>
            </a:r>
            <a:r>
              <a:rPr i="1" lang="en">
                <a:latin typeface="Josefin Sans"/>
                <a:ea typeface="Josefin Sans"/>
                <a:cs typeface="Josefin Sans"/>
                <a:sym typeface="Josefin Sans"/>
              </a:rPr>
              <a:t>loxP</a:t>
            </a:r>
            <a:r>
              <a:rPr lang="en">
                <a:latin typeface="Josefin Sans"/>
                <a:ea typeface="Josefin Sans"/>
                <a:cs typeface="Josefin Sans"/>
                <a:sym typeface="Josefin Sans"/>
              </a:rPr>
              <a:t> Method</a:t>
            </a:r>
            <a:endParaRPr>
              <a:latin typeface="Josefin Sans"/>
              <a:ea typeface="Josefin Sans"/>
              <a:cs typeface="Josefin Sans"/>
              <a:sym typeface="Josefin Sans"/>
            </a:endParaRPr>
          </a:p>
        </p:txBody>
      </p:sp>
      <p:pic>
        <p:nvPicPr>
          <p:cNvPr id="261" name="Google Shape;261;p44"/>
          <p:cNvPicPr preferRelativeResize="0"/>
          <p:nvPr/>
        </p:nvPicPr>
        <p:blipFill rotWithShape="1">
          <a:blip r:embed="rId3">
            <a:alphaModFix/>
          </a:blip>
          <a:srcRect b="0" l="0" r="36748" t="0"/>
          <a:stretch/>
        </p:blipFill>
        <p:spPr>
          <a:xfrm>
            <a:off x="3985250" y="1215900"/>
            <a:ext cx="4712777" cy="3740750"/>
          </a:xfrm>
          <a:prstGeom prst="rect">
            <a:avLst/>
          </a:prstGeom>
          <a:noFill/>
          <a:ln>
            <a:noFill/>
          </a:ln>
        </p:spPr>
      </p:pic>
      <p:sp>
        <p:nvSpPr>
          <p:cNvPr id="262" name="Google Shape;262;p44"/>
          <p:cNvSpPr txBox="1"/>
          <p:nvPr/>
        </p:nvSpPr>
        <p:spPr>
          <a:xfrm>
            <a:off x="701775" y="1344625"/>
            <a:ext cx="3632700" cy="348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Josefin Sans"/>
                <a:ea typeface="Josefin Sans"/>
                <a:cs typeface="Josefin Sans"/>
                <a:sym typeface="Josefin Sans"/>
              </a:rPr>
              <a:t>A site specific recombinase technology</a:t>
            </a:r>
            <a:endParaRPr>
              <a:latin typeface="Josefin Sans"/>
              <a:ea typeface="Josefin Sans"/>
              <a:cs typeface="Josefin Sans"/>
              <a:sym typeface="Josefin Sans"/>
            </a:endParaRPr>
          </a:p>
          <a:p>
            <a:pPr indent="0" lvl="0" marL="0" rtl="0" algn="l">
              <a:spcBef>
                <a:spcPts val="0"/>
              </a:spcBef>
              <a:spcAft>
                <a:spcPts val="0"/>
              </a:spcAft>
              <a:buNone/>
            </a:pPr>
            <a:r>
              <a:t/>
            </a:r>
            <a:endParaRPr>
              <a:latin typeface="Josefin Sans"/>
              <a:ea typeface="Josefin Sans"/>
              <a:cs typeface="Josefin Sans"/>
              <a:sym typeface="Josefin Sans"/>
            </a:endParaRPr>
          </a:p>
          <a:p>
            <a:pPr indent="0" lvl="0" marL="0" rtl="0" algn="l">
              <a:spcBef>
                <a:spcPts val="0"/>
              </a:spcBef>
              <a:spcAft>
                <a:spcPts val="0"/>
              </a:spcAft>
              <a:buNone/>
            </a:pPr>
            <a:r>
              <a:rPr lang="en">
                <a:latin typeface="Josefin Sans"/>
                <a:ea typeface="Josefin Sans"/>
                <a:cs typeface="Josefin Sans"/>
                <a:sym typeface="Josefin Sans"/>
              </a:rPr>
              <a:t>*Traditionally used in mammalian/mouse studies</a:t>
            </a:r>
            <a:endParaRPr>
              <a:latin typeface="Josefin Sans"/>
              <a:ea typeface="Josefin Sans"/>
              <a:cs typeface="Josefin Sans"/>
              <a:sym typeface="Josefin Sans"/>
            </a:endParaRPr>
          </a:p>
          <a:p>
            <a:pPr indent="0" lvl="0" marL="0" rtl="0" algn="l">
              <a:spcBef>
                <a:spcPts val="0"/>
              </a:spcBef>
              <a:spcAft>
                <a:spcPts val="0"/>
              </a:spcAft>
              <a:buNone/>
            </a:pPr>
            <a:r>
              <a:t/>
            </a:r>
            <a:endParaRPr>
              <a:latin typeface="Josefin Sans"/>
              <a:ea typeface="Josefin Sans"/>
              <a:cs typeface="Josefin Sans"/>
              <a:sym typeface="Josefin Sans"/>
            </a:endParaRPr>
          </a:p>
          <a:p>
            <a:pPr indent="-317500" lvl="0" marL="457200" rtl="0" algn="l">
              <a:spcBef>
                <a:spcPts val="0"/>
              </a:spcBef>
              <a:spcAft>
                <a:spcPts val="0"/>
              </a:spcAft>
              <a:buSzPts val="1400"/>
              <a:buFont typeface="Josefin Sans"/>
              <a:buChar char="●"/>
            </a:pPr>
            <a:r>
              <a:rPr lang="en">
                <a:latin typeface="Josefin Sans"/>
                <a:ea typeface="Josefin Sans"/>
                <a:cs typeface="Josefin Sans"/>
                <a:sym typeface="Josefin Sans"/>
              </a:rPr>
              <a:t>Cre= a site-specific DNA recombinase </a:t>
            </a:r>
            <a:endParaRPr>
              <a:latin typeface="Josefin Sans"/>
              <a:ea typeface="Josefin Sans"/>
              <a:cs typeface="Josefin Sans"/>
              <a:sym typeface="Josefin Sans"/>
            </a:endParaRPr>
          </a:p>
          <a:p>
            <a:pPr indent="0" lvl="0" marL="457200" rtl="0" algn="l">
              <a:spcBef>
                <a:spcPts val="0"/>
              </a:spcBef>
              <a:spcAft>
                <a:spcPts val="0"/>
              </a:spcAft>
              <a:buNone/>
            </a:pPr>
            <a:r>
              <a:t/>
            </a:r>
            <a:endParaRPr>
              <a:latin typeface="Josefin Sans"/>
              <a:ea typeface="Josefin Sans"/>
              <a:cs typeface="Josefin Sans"/>
              <a:sym typeface="Josefin Sans"/>
            </a:endParaRPr>
          </a:p>
          <a:p>
            <a:pPr indent="-317500" lvl="0" marL="457200" rtl="0" algn="l">
              <a:spcBef>
                <a:spcPts val="0"/>
              </a:spcBef>
              <a:spcAft>
                <a:spcPts val="0"/>
              </a:spcAft>
              <a:buSzPts val="1400"/>
              <a:buFont typeface="Josefin Sans"/>
              <a:buChar char="●"/>
            </a:pPr>
            <a:r>
              <a:rPr i="1" lang="en">
                <a:latin typeface="Josefin Sans"/>
                <a:ea typeface="Josefin Sans"/>
                <a:cs typeface="Josefin Sans"/>
                <a:sym typeface="Josefin Sans"/>
              </a:rPr>
              <a:t>loxP</a:t>
            </a:r>
            <a:r>
              <a:rPr lang="en">
                <a:latin typeface="Josefin Sans"/>
                <a:ea typeface="Josefin Sans"/>
                <a:cs typeface="Josefin Sans"/>
                <a:sym typeface="Josefin Sans"/>
              </a:rPr>
              <a:t>= site Cre recognizes for recombination </a:t>
            </a:r>
            <a:endParaRPr>
              <a:latin typeface="Josefin Sans"/>
              <a:ea typeface="Josefin Sans"/>
              <a:cs typeface="Josefin Sans"/>
              <a:sym typeface="Josefin Sans"/>
            </a:endParaRPr>
          </a:p>
          <a:p>
            <a:pPr indent="-317500" lvl="1" marL="914400" rtl="0" algn="l">
              <a:spcBef>
                <a:spcPts val="0"/>
              </a:spcBef>
              <a:spcAft>
                <a:spcPts val="0"/>
              </a:spcAft>
              <a:buSzPts val="1400"/>
              <a:buFont typeface="Josefin Sans"/>
              <a:buChar char="○"/>
            </a:pPr>
            <a:r>
              <a:rPr lang="en">
                <a:latin typeface="Josefin Sans"/>
                <a:ea typeface="Josefin Sans"/>
                <a:cs typeface="Josefin Sans"/>
                <a:sym typeface="Josefin Sans"/>
              </a:rPr>
              <a:t>Originally from P1 bacteriophage </a:t>
            </a:r>
            <a:endParaRPr>
              <a:latin typeface="Josefin Sans"/>
              <a:ea typeface="Josefin Sans"/>
              <a:cs typeface="Josefin Sans"/>
              <a:sym typeface="Josefin Sans"/>
            </a:endParaRPr>
          </a:p>
          <a:p>
            <a:pPr indent="0" lvl="0" marL="914400" rtl="0" algn="l">
              <a:spcBef>
                <a:spcPts val="0"/>
              </a:spcBef>
              <a:spcAft>
                <a:spcPts val="0"/>
              </a:spcAft>
              <a:buNone/>
            </a:pPr>
            <a:r>
              <a:t/>
            </a:r>
            <a:endParaRPr>
              <a:latin typeface="Josefin Sans"/>
              <a:ea typeface="Josefin Sans"/>
              <a:cs typeface="Josefin Sans"/>
              <a:sym typeface="Josefin Sans"/>
            </a:endParaRPr>
          </a:p>
          <a:p>
            <a:pPr indent="-317500" lvl="0" marL="457200" rtl="0" algn="l">
              <a:spcBef>
                <a:spcPts val="0"/>
              </a:spcBef>
              <a:spcAft>
                <a:spcPts val="0"/>
              </a:spcAft>
              <a:buSzPts val="1400"/>
              <a:buFont typeface="Josefin Sans"/>
              <a:buChar char="●"/>
            </a:pPr>
            <a:r>
              <a:rPr lang="en">
                <a:latin typeface="Josefin Sans"/>
                <a:ea typeface="Josefin Sans"/>
                <a:cs typeface="Josefin Sans"/>
                <a:sym typeface="Josefin Sans"/>
              </a:rPr>
              <a:t>Very similar to FLP-FRT Recombinases (next slide)</a:t>
            </a:r>
            <a:endParaRPr>
              <a:latin typeface="Josefin Sans"/>
              <a:ea typeface="Josefin Sans"/>
              <a:cs typeface="Josefin Sans"/>
              <a:sym typeface="Josefin Sans"/>
            </a:endParaRPr>
          </a:p>
          <a:p>
            <a:pPr indent="0" lvl="0" marL="0" rtl="0" algn="l">
              <a:spcBef>
                <a:spcPts val="0"/>
              </a:spcBef>
              <a:spcAft>
                <a:spcPts val="0"/>
              </a:spcAft>
              <a:buNone/>
            </a:pPr>
            <a:r>
              <a:t/>
            </a:r>
            <a:endParaRPr>
              <a:latin typeface="Josefin Sans"/>
              <a:ea typeface="Josefin Sans"/>
              <a:cs typeface="Josefin Sans"/>
              <a:sym typeface="Josefin Sans"/>
            </a:endParaRPr>
          </a:p>
          <a:p>
            <a:pPr indent="0" lvl="0" marL="0" rtl="0" algn="l">
              <a:spcBef>
                <a:spcPts val="0"/>
              </a:spcBef>
              <a:spcAft>
                <a:spcPts val="0"/>
              </a:spcAft>
              <a:buNone/>
            </a:pPr>
            <a:r>
              <a:t/>
            </a:r>
            <a:endParaRPr>
              <a:latin typeface="Josefin Sans"/>
              <a:ea typeface="Josefin Sans"/>
              <a:cs typeface="Josefin Sans"/>
              <a:sym typeface="Josefin Sans"/>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66" name="Shape 266"/>
        <p:cNvGrpSpPr/>
        <p:nvPr/>
      </p:nvGrpSpPr>
      <p:grpSpPr>
        <a:xfrm>
          <a:off x="0" y="0"/>
          <a:ext cx="0" cy="0"/>
          <a:chOff x="0" y="0"/>
          <a:chExt cx="0" cy="0"/>
        </a:xfrm>
      </p:grpSpPr>
      <p:sp>
        <p:nvSpPr>
          <p:cNvPr id="267" name="Google Shape;267;p45"/>
          <p:cNvSpPr txBox="1"/>
          <p:nvPr/>
        </p:nvSpPr>
        <p:spPr>
          <a:xfrm>
            <a:off x="311700" y="189438"/>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Using HR for genetic engineering</a:t>
            </a:r>
            <a:endParaRPr sz="3000">
              <a:solidFill>
                <a:srgbClr val="00A1B2"/>
              </a:solidFill>
              <a:latin typeface="Josefin Sans"/>
              <a:ea typeface="Josefin Sans"/>
              <a:cs typeface="Josefin Sans"/>
              <a:sym typeface="Josefin Sans"/>
            </a:endParaRPr>
          </a:p>
        </p:txBody>
      </p:sp>
      <p:sp>
        <p:nvSpPr>
          <p:cNvPr id="268" name="Google Shape;268;p45"/>
          <p:cNvSpPr txBox="1"/>
          <p:nvPr/>
        </p:nvSpPr>
        <p:spPr>
          <a:xfrm>
            <a:off x="1446900" y="698650"/>
            <a:ext cx="6250200" cy="399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Josefin Sans"/>
                <a:ea typeface="Josefin Sans"/>
                <a:cs typeface="Josefin Sans"/>
                <a:sym typeface="Josefin Sans"/>
              </a:rPr>
              <a:t>FLP-FRT Recombinase </a:t>
            </a:r>
            <a:endParaRPr>
              <a:latin typeface="Josefin Sans"/>
              <a:ea typeface="Josefin Sans"/>
              <a:cs typeface="Josefin Sans"/>
              <a:sym typeface="Josefin Sans"/>
            </a:endParaRPr>
          </a:p>
        </p:txBody>
      </p:sp>
      <p:grpSp>
        <p:nvGrpSpPr>
          <p:cNvPr id="269" name="Google Shape;269;p45"/>
          <p:cNvGrpSpPr/>
          <p:nvPr/>
        </p:nvGrpSpPr>
        <p:grpSpPr>
          <a:xfrm>
            <a:off x="4857573" y="2106562"/>
            <a:ext cx="4041499" cy="2318625"/>
            <a:chOff x="5102498" y="2824875"/>
            <a:chExt cx="4041499" cy="2318625"/>
          </a:xfrm>
        </p:grpSpPr>
        <p:pic>
          <p:nvPicPr>
            <p:cNvPr descr="A picture containing sky, indoor, black&#10;&#10;Description generated with high confidence" id="270" name="Google Shape;270;p45"/>
            <p:cNvPicPr preferRelativeResize="0"/>
            <p:nvPr/>
          </p:nvPicPr>
          <p:blipFill rotWithShape="1">
            <a:blip r:embed="rId3">
              <a:alphaModFix/>
            </a:blip>
            <a:srcRect b="0" l="0" r="0" t="0"/>
            <a:stretch/>
          </p:blipFill>
          <p:spPr>
            <a:xfrm>
              <a:off x="5102498" y="2824875"/>
              <a:ext cx="4041499" cy="2318625"/>
            </a:xfrm>
            <a:prstGeom prst="rect">
              <a:avLst/>
            </a:prstGeom>
            <a:noFill/>
            <a:ln>
              <a:noFill/>
            </a:ln>
          </p:spPr>
        </p:pic>
        <p:sp>
          <p:nvSpPr>
            <p:cNvPr id="271" name="Google Shape;271;p45"/>
            <p:cNvSpPr/>
            <p:nvPr/>
          </p:nvSpPr>
          <p:spPr>
            <a:xfrm>
              <a:off x="6311650" y="4309495"/>
              <a:ext cx="563700" cy="177600"/>
            </a:xfrm>
            <a:prstGeom prst="rect">
              <a:avLst/>
            </a:prstGeom>
            <a:solidFill>
              <a:srgbClr val="FFFFFF"/>
            </a:solidFill>
            <a:ln cap="flat" cmpd="sng" w="9525">
              <a:solidFill>
                <a:srgbClr val="FFFFF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72" name="Google Shape;272;p45"/>
          <p:cNvSpPr txBox="1"/>
          <p:nvPr/>
        </p:nvSpPr>
        <p:spPr>
          <a:xfrm>
            <a:off x="4933400" y="1299725"/>
            <a:ext cx="4154700" cy="507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Josefin Sans"/>
                <a:ea typeface="Josefin Sans"/>
                <a:cs typeface="Josefin Sans"/>
                <a:sym typeface="Josefin Sans"/>
              </a:rPr>
              <a:t>Minicircle excision when two of the same FRT sites are present→ good for deleting stuff</a:t>
            </a:r>
            <a:endParaRPr>
              <a:latin typeface="Josefin Sans"/>
              <a:ea typeface="Josefin Sans"/>
              <a:cs typeface="Josefin Sans"/>
              <a:sym typeface="Josefin Sans"/>
            </a:endParaRPr>
          </a:p>
        </p:txBody>
      </p:sp>
      <p:pic>
        <p:nvPicPr>
          <p:cNvPr descr="https://lh5.googleusercontent.com/UGKEKsqjXHUN3N_DGei_15-wmz9HVIS3xcDgRyucXn9sD8OuePiz38aIYxpJQkH0BmvXg9CxiNrslrEP--akqChMuAglgRXkjhg8pZK18B2f7BcCJQiNCHCQdg9YzBaPfaIVxzHu4A" id="273" name="Google Shape;273;p45"/>
          <p:cNvPicPr preferRelativeResize="0"/>
          <p:nvPr/>
        </p:nvPicPr>
        <p:blipFill rotWithShape="1">
          <a:blip r:embed="rId4">
            <a:alphaModFix/>
          </a:blip>
          <a:srcRect b="0" l="0" r="0" t="0"/>
          <a:stretch/>
        </p:blipFill>
        <p:spPr>
          <a:xfrm>
            <a:off x="199575" y="2616702"/>
            <a:ext cx="4154700" cy="1576800"/>
          </a:xfrm>
          <a:prstGeom prst="rect">
            <a:avLst/>
          </a:prstGeom>
          <a:noFill/>
          <a:ln>
            <a:noFill/>
          </a:ln>
        </p:spPr>
      </p:pic>
      <p:cxnSp>
        <p:nvCxnSpPr>
          <p:cNvPr id="274" name="Google Shape;274;p45"/>
          <p:cNvCxnSpPr>
            <a:stCxn id="268" idx="2"/>
          </p:cNvCxnSpPr>
          <p:nvPr/>
        </p:nvCxnSpPr>
        <p:spPr>
          <a:xfrm flipH="1">
            <a:off x="4561500" y="1097950"/>
            <a:ext cx="10500" cy="3576300"/>
          </a:xfrm>
          <a:prstGeom prst="straightConnector1">
            <a:avLst/>
          </a:prstGeom>
          <a:noFill/>
          <a:ln cap="flat" cmpd="sng" w="19050">
            <a:solidFill>
              <a:srgbClr val="CCCCCC"/>
            </a:solidFill>
            <a:prstDash val="dash"/>
            <a:round/>
            <a:headEnd len="med" w="med" type="none"/>
            <a:tailEnd len="med" w="med" type="none"/>
          </a:ln>
        </p:spPr>
      </p:cxnSp>
      <p:sp>
        <p:nvSpPr>
          <p:cNvPr id="275" name="Google Shape;275;p45"/>
          <p:cNvSpPr txBox="1"/>
          <p:nvPr/>
        </p:nvSpPr>
        <p:spPr>
          <a:xfrm>
            <a:off x="199575" y="1435475"/>
            <a:ext cx="4154700" cy="10071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Josefin Sans"/>
                <a:ea typeface="Josefin Sans"/>
                <a:cs typeface="Josefin Sans"/>
                <a:sym typeface="Josefin Sans"/>
              </a:rPr>
              <a:t>Two different FRT sites allows for insertion of a gene cassette at specific location in genome</a:t>
            </a:r>
            <a:endParaRPr>
              <a:latin typeface="Josefin Sans"/>
              <a:ea typeface="Josefin Sans"/>
              <a:cs typeface="Josefin Sans"/>
              <a:sym typeface="Josefin Sans"/>
            </a:endParaRPr>
          </a:p>
        </p:txBody>
      </p:sp>
      <p:sp>
        <p:nvSpPr>
          <p:cNvPr id="276" name="Google Shape;276;p45"/>
          <p:cNvSpPr txBox="1"/>
          <p:nvPr/>
        </p:nvSpPr>
        <p:spPr>
          <a:xfrm>
            <a:off x="-5250" y="4814400"/>
            <a:ext cx="9144000" cy="329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latin typeface="Josefin Sans"/>
                <a:ea typeface="Josefin Sans"/>
                <a:cs typeface="Josefin Sans"/>
                <a:sym typeface="Josefin Sans"/>
              </a:rPr>
              <a:t>Beta-Resolvase is another system that’s more complex- SNIP EQUIP FLIP used all this stuff (with lil success tho)</a:t>
            </a:r>
            <a:endParaRPr sz="1200">
              <a:latin typeface="Josefin Sans"/>
              <a:ea typeface="Josefin Sans"/>
              <a:cs typeface="Josefin Sans"/>
              <a:sym typeface="Josefin Sans"/>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0" name="Shape 280"/>
        <p:cNvGrpSpPr/>
        <p:nvPr/>
      </p:nvGrpSpPr>
      <p:grpSpPr>
        <a:xfrm>
          <a:off x="0" y="0"/>
          <a:ext cx="0" cy="0"/>
          <a:chOff x="0" y="0"/>
          <a:chExt cx="0" cy="0"/>
        </a:xfrm>
      </p:grpSpPr>
      <p:pic>
        <p:nvPicPr>
          <p:cNvPr id="281" name="Google Shape;281;p46"/>
          <p:cNvPicPr preferRelativeResize="0"/>
          <p:nvPr/>
        </p:nvPicPr>
        <p:blipFill>
          <a:blip r:embed="rId3">
            <a:alphaModFix/>
          </a:blip>
          <a:stretch>
            <a:fillRect/>
          </a:stretch>
        </p:blipFill>
        <p:spPr>
          <a:xfrm>
            <a:off x="3151525" y="1342788"/>
            <a:ext cx="5943599" cy="3133725"/>
          </a:xfrm>
          <a:prstGeom prst="rect">
            <a:avLst/>
          </a:prstGeom>
          <a:noFill/>
          <a:ln>
            <a:noFill/>
          </a:ln>
        </p:spPr>
      </p:pic>
      <p:sp>
        <p:nvSpPr>
          <p:cNvPr id="282" name="Google Shape;282;p46"/>
          <p:cNvSpPr txBox="1"/>
          <p:nvPr/>
        </p:nvSpPr>
        <p:spPr>
          <a:xfrm>
            <a:off x="311700" y="189438"/>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Using HR for genetic engineering</a:t>
            </a:r>
            <a:endParaRPr sz="3000">
              <a:solidFill>
                <a:srgbClr val="00A1B2"/>
              </a:solidFill>
              <a:latin typeface="Josefin Sans"/>
              <a:ea typeface="Josefin Sans"/>
              <a:cs typeface="Josefin Sans"/>
              <a:sym typeface="Josefin Sans"/>
            </a:endParaRPr>
          </a:p>
        </p:txBody>
      </p:sp>
      <p:sp>
        <p:nvSpPr>
          <p:cNvPr id="283" name="Google Shape;283;p46"/>
          <p:cNvSpPr/>
          <p:nvPr/>
        </p:nvSpPr>
        <p:spPr>
          <a:xfrm>
            <a:off x="7705500" y="4175700"/>
            <a:ext cx="1438500" cy="9678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4" name="Google Shape;284;p46"/>
          <p:cNvSpPr txBox="1"/>
          <p:nvPr/>
        </p:nvSpPr>
        <p:spPr>
          <a:xfrm>
            <a:off x="0" y="1103100"/>
            <a:ext cx="3009900" cy="40404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SzPts val="1200"/>
              <a:buFont typeface="Josefin Sans"/>
              <a:buChar char="●"/>
            </a:pPr>
            <a:r>
              <a:rPr lang="en" sz="1200">
                <a:latin typeface="Josefin Sans"/>
                <a:ea typeface="Josefin Sans"/>
                <a:cs typeface="Josefin Sans"/>
                <a:sym typeface="Josefin Sans"/>
              </a:rPr>
              <a:t>Each cassette has a different promoter and terminator </a:t>
            </a:r>
            <a:endParaRPr sz="1200">
              <a:latin typeface="Josefin Sans"/>
              <a:ea typeface="Josefin Sans"/>
              <a:cs typeface="Josefin Sans"/>
              <a:sym typeface="Josefin Sans"/>
            </a:endParaRPr>
          </a:p>
          <a:p>
            <a:pPr indent="0" lvl="0" marL="457200" rtl="0" algn="l">
              <a:spcBef>
                <a:spcPts val="0"/>
              </a:spcBef>
              <a:spcAft>
                <a:spcPts val="0"/>
              </a:spcAft>
              <a:buNone/>
            </a:pPr>
            <a:r>
              <a:t/>
            </a:r>
            <a:endParaRPr sz="1200">
              <a:latin typeface="Josefin Sans"/>
              <a:ea typeface="Josefin Sans"/>
              <a:cs typeface="Josefin Sans"/>
              <a:sym typeface="Josefin Sans"/>
            </a:endParaRPr>
          </a:p>
          <a:p>
            <a:pPr indent="-304800" lvl="0" marL="457200" rtl="0" algn="l">
              <a:spcBef>
                <a:spcPts val="0"/>
              </a:spcBef>
              <a:spcAft>
                <a:spcPts val="0"/>
              </a:spcAft>
              <a:buSzPts val="1200"/>
              <a:buFont typeface="Josefin Sans"/>
              <a:buChar char="●"/>
            </a:pPr>
            <a:r>
              <a:rPr lang="en" sz="1200">
                <a:latin typeface="Josefin Sans"/>
                <a:ea typeface="Josefin Sans"/>
                <a:cs typeface="Josefin Sans"/>
                <a:sym typeface="Josefin Sans"/>
              </a:rPr>
              <a:t>They have ~50nt homology regions at each end to fuse together </a:t>
            </a:r>
            <a:endParaRPr sz="1200">
              <a:latin typeface="Josefin Sans"/>
              <a:ea typeface="Josefin Sans"/>
              <a:cs typeface="Josefin Sans"/>
              <a:sym typeface="Josefin Sans"/>
            </a:endParaRPr>
          </a:p>
          <a:p>
            <a:pPr indent="-304800" lvl="1" marL="914400" rtl="0" algn="l">
              <a:spcBef>
                <a:spcPts val="0"/>
              </a:spcBef>
              <a:spcAft>
                <a:spcPts val="0"/>
              </a:spcAft>
              <a:buSzPts val="1200"/>
              <a:buFont typeface="Josefin Sans"/>
              <a:buChar char="○"/>
            </a:pPr>
            <a:r>
              <a:rPr lang="en" sz="1200">
                <a:latin typeface="Josefin Sans"/>
                <a:ea typeface="Josefin Sans"/>
                <a:cs typeface="Josefin Sans"/>
                <a:sym typeface="Josefin Sans"/>
              </a:rPr>
              <a:t>Kinda like Gibson</a:t>
            </a:r>
            <a:endParaRPr sz="1200">
              <a:latin typeface="Josefin Sans"/>
              <a:ea typeface="Josefin Sans"/>
              <a:cs typeface="Josefin Sans"/>
              <a:sym typeface="Josefin Sans"/>
            </a:endParaRPr>
          </a:p>
          <a:p>
            <a:pPr indent="-304800" lvl="1" marL="914400" rtl="0" algn="l">
              <a:spcBef>
                <a:spcPts val="0"/>
              </a:spcBef>
              <a:spcAft>
                <a:spcPts val="0"/>
              </a:spcAft>
              <a:buSzPts val="1200"/>
              <a:buFont typeface="Josefin Sans"/>
              <a:buChar char="○"/>
            </a:pPr>
            <a:r>
              <a:rPr lang="en" sz="1200">
                <a:latin typeface="Josefin Sans"/>
                <a:ea typeface="Josefin Sans"/>
                <a:cs typeface="Josefin Sans"/>
                <a:sym typeface="Josefin Sans"/>
              </a:rPr>
              <a:t>The ends of the entire cassette are homologous to a specific location in genome</a:t>
            </a:r>
            <a:endParaRPr sz="1200">
              <a:latin typeface="Josefin Sans"/>
              <a:ea typeface="Josefin Sans"/>
              <a:cs typeface="Josefin Sans"/>
              <a:sym typeface="Josefin Sans"/>
            </a:endParaRPr>
          </a:p>
          <a:p>
            <a:pPr indent="0" lvl="0" marL="914400" rtl="0" algn="l">
              <a:spcBef>
                <a:spcPts val="0"/>
              </a:spcBef>
              <a:spcAft>
                <a:spcPts val="0"/>
              </a:spcAft>
              <a:buNone/>
            </a:pPr>
            <a:r>
              <a:rPr lang="en" sz="1200">
                <a:latin typeface="Josefin Sans"/>
                <a:ea typeface="Josefin Sans"/>
                <a:cs typeface="Josefin Sans"/>
                <a:sym typeface="Josefin Sans"/>
              </a:rPr>
              <a:t> </a:t>
            </a:r>
            <a:endParaRPr sz="1200">
              <a:latin typeface="Josefin Sans"/>
              <a:ea typeface="Josefin Sans"/>
              <a:cs typeface="Josefin Sans"/>
              <a:sym typeface="Josefin Sans"/>
            </a:endParaRPr>
          </a:p>
          <a:p>
            <a:pPr indent="-304800" lvl="0" marL="457200" rtl="0" algn="l">
              <a:spcBef>
                <a:spcPts val="0"/>
              </a:spcBef>
              <a:spcAft>
                <a:spcPts val="0"/>
              </a:spcAft>
              <a:buSzPts val="1200"/>
              <a:buFont typeface="Josefin Sans"/>
              <a:buChar char="●"/>
            </a:pPr>
            <a:r>
              <a:rPr lang="en" sz="1200">
                <a:latin typeface="Josefin Sans"/>
                <a:ea typeface="Josefin Sans"/>
                <a:cs typeface="Josefin Sans"/>
                <a:sym typeface="Josefin Sans"/>
              </a:rPr>
              <a:t>They theoretically insert all together in the right order</a:t>
            </a:r>
            <a:endParaRPr sz="1200">
              <a:latin typeface="Josefin Sans"/>
              <a:ea typeface="Josefin Sans"/>
              <a:cs typeface="Josefin Sans"/>
              <a:sym typeface="Josefin Sans"/>
            </a:endParaRPr>
          </a:p>
          <a:p>
            <a:pPr indent="0" lvl="0" marL="457200" rtl="0" algn="l">
              <a:spcBef>
                <a:spcPts val="0"/>
              </a:spcBef>
              <a:spcAft>
                <a:spcPts val="0"/>
              </a:spcAft>
              <a:buNone/>
            </a:pPr>
            <a:r>
              <a:t/>
            </a:r>
            <a:endParaRPr sz="1200">
              <a:latin typeface="Josefin Sans"/>
              <a:ea typeface="Josefin Sans"/>
              <a:cs typeface="Josefin Sans"/>
              <a:sym typeface="Josefin Sans"/>
            </a:endParaRPr>
          </a:p>
          <a:p>
            <a:pPr indent="-304800" lvl="0" marL="457200" rtl="0" algn="l">
              <a:spcBef>
                <a:spcPts val="0"/>
              </a:spcBef>
              <a:spcAft>
                <a:spcPts val="0"/>
              </a:spcAft>
              <a:buSzPts val="1200"/>
              <a:buFont typeface="Josefin Sans"/>
              <a:buChar char="●"/>
            </a:pPr>
            <a:r>
              <a:rPr lang="en" sz="1200">
                <a:latin typeface="Josefin Sans"/>
                <a:ea typeface="Josefin Sans"/>
                <a:cs typeface="Josefin Sans"/>
                <a:sym typeface="Josefin Sans"/>
              </a:rPr>
              <a:t>KanMx= selection marker that cassette went in </a:t>
            </a:r>
            <a:endParaRPr sz="1200">
              <a:latin typeface="Josefin Sans"/>
              <a:ea typeface="Josefin Sans"/>
              <a:cs typeface="Josefin Sans"/>
              <a:sym typeface="Josefin Sans"/>
            </a:endParaRPr>
          </a:p>
          <a:p>
            <a:pPr indent="0" lvl="0" marL="457200" rtl="0" algn="l">
              <a:spcBef>
                <a:spcPts val="0"/>
              </a:spcBef>
              <a:spcAft>
                <a:spcPts val="0"/>
              </a:spcAft>
              <a:buNone/>
            </a:pPr>
            <a:r>
              <a:t/>
            </a:r>
            <a:endParaRPr sz="1200">
              <a:latin typeface="Josefin Sans"/>
              <a:ea typeface="Josefin Sans"/>
              <a:cs typeface="Josefin Sans"/>
              <a:sym typeface="Josefin Sans"/>
            </a:endParaRPr>
          </a:p>
          <a:p>
            <a:pPr indent="-304800" lvl="0" marL="457200" rtl="0" algn="l">
              <a:spcBef>
                <a:spcPts val="0"/>
              </a:spcBef>
              <a:spcAft>
                <a:spcPts val="0"/>
              </a:spcAft>
              <a:buSzPts val="1200"/>
              <a:buFont typeface="Josefin Sans"/>
              <a:buChar char="●"/>
            </a:pPr>
            <a:r>
              <a:rPr lang="en" sz="1200">
                <a:latin typeface="Josefin Sans"/>
                <a:ea typeface="Josefin Sans"/>
                <a:cs typeface="Josefin Sans"/>
                <a:sym typeface="Josefin Sans"/>
              </a:rPr>
              <a:t>GFP= Allows you to screen colonies</a:t>
            </a:r>
            <a:endParaRPr sz="1200">
              <a:latin typeface="Josefin Sans"/>
              <a:ea typeface="Josefin Sans"/>
              <a:cs typeface="Josefin Sans"/>
              <a:sym typeface="Josefin Sans"/>
            </a:endParaRPr>
          </a:p>
        </p:txBody>
      </p:sp>
      <p:sp>
        <p:nvSpPr>
          <p:cNvPr id="285" name="Google Shape;285;p46"/>
          <p:cNvSpPr txBox="1"/>
          <p:nvPr/>
        </p:nvSpPr>
        <p:spPr>
          <a:xfrm>
            <a:off x="1446900" y="698650"/>
            <a:ext cx="6250200" cy="3993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Josefin Sans"/>
                <a:ea typeface="Josefin Sans"/>
                <a:cs typeface="Josefin Sans"/>
                <a:sym typeface="Josefin Sans"/>
              </a:rPr>
              <a:t>Example of cloning cellulases into yeast</a:t>
            </a:r>
            <a:endParaRPr>
              <a:latin typeface="Josefin Sans"/>
              <a:ea typeface="Josefin Sans"/>
              <a:cs typeface="Josefin Sans"/>
              <a:sym typeface="Josefin Sans"/>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0">
  <p:cSld>
    <p:spTree>
      <p:nvGrpSpPr>
        <p:cNvPr id="289" name="Shape 289"/>
        <p:cNvGrpSpPr/>
        <p:nvPr/>
      </p:nvGrpSpPr>
      <p:grpSpPr>
        <a:xfrm>
          <a:off x="0" y="0"/>
          <a:ext cx="0" cy="0"/>
          <a:chOff x="0" y="0"/>
          <a:chExt cx="0" cy="0"/>
        </a:xfrm>
      </p:grpSpPr>
      <p:pic>
        <p:nvPicPr>
          <p:cNvPr id="290" name="Google Shape;290;p47"/>
          <p:cNvPicPr preferRelativeResize="0"/>
          <p:nvPr/>
        </p:nvPicPr>
        <p:blipFill rotWithShape="1">
          <a:blip r:embed="rId3">
            <a:alphaModFix/>
          </a:blip>
          <a:srcRect b="0" l="0" r="0" t="8966"/>
          <a:stretch/>
        </p:blipFill>
        <p:spPr>
          <a:xfrm>
            <a:off x="3567025" y="1068650"/>
            <a:ext cx="5298701" cy="3719000"/>
          </a:xfrm>
          <a:prstGeom prst="rect">
            <a:avLst/>
          </a:prstGeom>
          <a:noFill/>
          <a:ln>
            <a:noFill/>
          </a:ln>
        </p:spPr>
      </p:pic>
      <p:sp>
        <p:nvSpPr>
          <p:cNvPr id="291" name="Google Shape;291;p47"/>
          <p:cNvSpPr txBox="1"/>
          <p:nvPr/>
        </p:nvSpPr>
        <p:spPr>
          <a:xfrm>
            <a:off x="311700" y="189438"/>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Targeted</a:t>
            </a:r>
            <a:r>
              <a:rPr lang="en" sz="3000">
                <a:solidFill>
                  <a:srgbClr val="00A1B2"/>
                </a:solidFill>
                <a:latin typeface="Josefin Sans"/>
                <a:ea typeface="Josefin Sans"/>
                <a:cs typeface="Josefin Sans"/>
                <a:sym typeface="Josefin Sans"/>
              </a:rPr>
              <a:t> </a:t>
            </a:r>
            <a:r>
              <a:rPr lang="en" sz="3000">
                <a:solidFill>
                  <a:srgbClr val="00A1B2"/>
                </a:solidFill>
                <a:latin typeface="Josefin Sans"/>
                <a:ea typeface="Josefin Sans"/>
                <a:cs typeface="Josefin Sans"/>
                <a:sym typeface="Josefin Sans"/>
              </a:rPr>
              <a:t>knockouts</a:t>
            </a:r>
            <a:endParaRPr sz="3000">
              <a:solidFill>
                <a:srgbClr val="00A1B2"/>
              </a:solidFill>
              <a:latin typeface="Josefin Sans"/>
              <a:ea typeface="Josefin Sans"/>
              <a:cs typeface="Josefin Sans"/>
              <a:sym typeface="Josefin Sans"/>
            </a:endParaRPr>
          </a:p>
        </p:txBody>
      </p:sp>
      <p:sp>
        <p:nvSpPr>
          <p:cNvPr id="292" name="Google Shape;292;p47"/>
          <p:cNvSpPr txBox="1"/>
          <p:nvPr/>
        </p:nvSpPr>
        <p:spPr>
          <a:xfrm>
            <a:off x="265575" y="1247100"/>
            <a:ext cx="3059400" cy="3540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Josefin Sans"/>
                <a:ea typeface="Josefin Sans"/>
                <a:cs typeface="Josefin Sans"/>
                <a:sym typeface="Josefin Sans"/>
              </a:rPr>
              <a:t>In </a:t>
            </a:r>
            <a:r>
              <a:rPr i="1" lang="en">
                <a:solidFill>
                  <a:schemeClr val="dk1"/>
                </a:solidFill>
                <a:latin typeface="Josefin Sans"/>
                <a:ea typeface="Josefin Sans"/>
                <a:cs typeface="Josefin Sans"/>
                <a:sym typeface="Josefin Sans"/>
              </a:rPr>
              <a:t>Saccharomyces cerevisiae </a:t>
            </a:r>
            <a:r>
              <a:rPr lang="en">
                <a:solidFill>
                  <a:schemeClr val="dk1"/>
                </a:solidFill>
                <a:latin typeface="Josefin Sans"/>
                <a:ea typeface="Josefin Sans"/>
                <a:cs typeface="Josefin Sans"/>
                <a:sym typeface="Josefin Sans"/>
              </a:rPr>
              <a:t>there are collections of yeast knocked out for almost every gene </a:t>
            </a:r>
            <a:endParaRPr>
              <a:solidFill>
                <a:schemeClr val="dk1"/>
              </a:solidFill>
              <a:latin typeface="Josefin Sans"/>
              <a:ea typeface="Josefin Sans"/>
              <a:cs typeface="Josefin Sans"/>
              <a:sym typeface="Josefin Sans"/>
            </a:endParaRPr>
          </a:p>
          <a:p>
            <a:pPr indent="0" lvl="0" marL="0" rtl="0" algn="l">
              <a:spcBef>
                <a:spcPts val="0"/>
              </a:spcBef>
              <a:spcAft>
                <a:spcPts val="0"/>
              </a:spcAft>
              <a:buNone/>
            </a:pPr>
            <a:r>
              <a:t/>
            </a:r>
            <a:endParaRPr>
              <a:solidFill>
                <a:schemeClr val="dk1"/>
              </a:solidFill>
              <a:latin typeface="Josefin Sans"/>
              <a:ea typeface="Josefin Sans"/>
              <a:cs typeface="Josefin Sans"/>
              <a:sym typeface="Josefin Sans"/>
            </a:endParaRPr>
          </a:p>
          <a:p>
            <a:pPr indent="-317500" lvl="0" marL="457200" rtl="0" algn="l">
              <a:spcBef>
                <a:spcPts val="0"/>
              </a:spcBef>
              <a:spcAft>
                <a:spcPts val="0"/>
              </a:spcAft>
              <a:buClr>
                <a:schemeClr val="dk1"/>
              </a:buClr>
              <a:buSzPts val="1400"/>
              <a:buFont typeface="Josefin Sans"/>
              <a:buChar char="●"/>
            </a:pPr>
            <a:r>
              <a:rPr lang="en">
                <a:solidFill>
                  <a:schemeClr val="dk1"/>
                </a:solidFill>
                <a:latin typeface="Josefin Sans"/>
                <a:ea typeface="Josefin Sans"/>
                <a:cs typeface="Josefin Sans"/>
                <a:sym typeface="Josefin Sans"/>
              </a:rPr>
              <a:t>Knocked out through this basic method which is HR </a:t>
            </a:r>
            <a:endParaRPr>
              <a:solidFill>
                <a:schemeClr val="dk1"/>
              </a:solidFill>
              <a:latin typeface="Josefin Sans"/>
              <a:ea typeface="Josefin Sans"/>
              <a:cs typeface="Josefin Sans"/>
              <a:sym typeface="Josefin Sans"/>
            </a:endParaRPr>
          </a:p>
          <a:p>
            <a:pPr indent="0" lvl="0" marL="457200" rtl="0" algn="l">
              <a:spcBef>
                <a:spcPts val="0"/>
              </a:spcBef>
              <a:spcAft>
                <a:spcPts val="0"/>
              </a:spcAft>
              <a:buNone/>
            </a:pPr>
            <a:r>
              <a:t/>
            </a:r>
            <a:endParaRPr>
              <a:solidFill>
                <a:schemeClr val="dk1"/>
              </a:solidFill>
              <a:latin typeface="Josefin Sans"/>
              <a:ea typeface="Josefin Sans"/>
              <a:cs typeface="Josefin Sans"/>
              <a:sym typeface="Josefin Sans"/>
            </a:endParaRPr>
          </a:p>
          <a:p>
            <a:pPr indent="-317500" lvl="0" marL="457200" rtl="0" algn="l">
              <a:spcBef>
                <a:spcPts val="0"/>
              </a:spcBef>
              <a:spcAft>
                <a:spcPts val="0"/>
              </a:spcAft>
              <a:buClr>
                <a:schemeClr val="dk1"/>
              </a:buClr>
              <a:buSzPts val="1400"/>
              <a:buFont typeface="Josefin Sans"/>
              <a:buChar char="●"/>
            </a:pPr>
            <a:r>
              <a:rPr i="1" lang="en">
                <a:solidFill>
                  <a:schemeClr val="dk1"/>
                </a:solidFill>
                <a:latin typeface="Josefin Sans"/>
                <a:ea typeface="Josefin Sans"/>
                <a:cs typeface="Josefin Sans"/>
                <a:sym typeface="Josefin Sans"/>
              </a:rPr>
              <a:t>S. cerevisiae </a:t>
            </a:r>
            <a:r>
              <a:rPr lang="en">
                <a:solidFill>
                  <a:schemeClr val="dk1"/>
                </a:solidFill>
                <a:latin typeface="Josefin Sans"/>
                <a:ea typeface="Josefin Sans"/>
                <a:cs typeface="Josefin Sans"/>
                <a:sym typeface="Josefin Sans"/>
              </a:rPr>
              <a:t>has very active HR though </a:t>
            </a:r>
            <a:endParaRPr>
              <a:solidFill>
                <a:schemeClr val="dk1"/>
              </a:solidFill>
              <a:latin typeface="Josefin Sans"/>
              <a:ea typeface="Josefin Sans"/>
              <a:cs typeface="Josefin Sans"/>
              <a:sym typeface="Josefin Sans"/>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6" name="Shape 296"/>
        <p:cNvGrpSpPr/>
        <p:nvPr/>
      </p:nvGrpSpPr>
      <p:grpSpPr>
        <a:xfrm>
          <a:off x="0" y="0"/>
          <a:ext cx="0" cy="0"/>
          <a:chOff x="0" y="0"/>
          <a:chExt cx="0" cy="0"/>
        </a:xfrm>
      </p:grpSpPr>
      <p:sp>
        <p:nvSpPr>
          <p:cNvPr id="297" name="Google Shape;297;p48"/>
          <p:cNvSpPr txBox="1"/>
          <p:nvPr/>
        </p:nvSpPr>
        <p:spPr>
          <a:xfrm>
            <a:off x="245525" y="342688"/>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Using CRISPR in non-conventional yeast </a:t>
            </a:r>
            <a:endParaRPr sz="3000">
              <a:solidFill>
                <a:srgbClr val="00A1B2"/>
              </a:solidFill>
              <a:latin typeface="Josefin Sans"/>
              <a:ea typeface="Josefin Sans"/>
              <a:cs typeface="Josefin Sans"/>
              <a:sym typeface="Josefin Sans"/>
            </a:endParaRPr>
          </a:p>
        </p:txBody>
      </p:sp>
      <p:pic>
        <p:nvPicPr>
          <p:cNvPr id="298" name="Google Shape;298;p48"/>
          <p:cNvPicPr preferRelativeResize="0"/>
          <p:nvPr/>
        </p:nvPicPr>
        <p:blipFill rotWithShape="1">
          <a:blip r:embed="rId3">
            <a:alphaModFix/>
          </a:blip>
          <a:srcRect b="73486" l="0" r="0" t="0"/>
          <a:stretch/>
        </p:blipFill>
        <p:spPr>
          <a:xfrm>
            <a:off x="319900" y="1580397"/>
            <a:ext cx="8263000" cy="780650"/>
          </a:xfrm>
          <a:prstGeom prst="rect">
            <a:avLst/>
          </a:prstGeom>
          <a:noFill/>
          <a:ln>
            <a:noFill/>
          </a:ln>
        </p:spPr>
      </p:pic>
      <p:sp>
        <p:nvSpPr>
          <p:cNvPr id="299" name="Google Shape;299;p48"/>
          <p:cNvSpPr txBox="1"/>
          <p:nvPr/>
        </p:nvSpPr>
        <p:spPr>
          <a:xfrm>
            <a:off x="2635200" y="973150"/>
            <a:ext cx="3873600" cy="308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Josefin Sans"/>
                <a:ea typeface="Josefin Sans"/>
                <a:cs typeface="Josefin Sans"/>
                <a:sym typeface="Josefin Sans"/>
              </a:rPr>
              <a:t>CRISPR in </a:t>
            </a:r>
            <a:r>
              <a:rPr i="1" lang="en">
                <a:latin typeface="Josefin Sans"/>
                <a:ea typeface="Josefin Sans"/>
                <a:cs typeface="Josefin Sans"/>
                <a:sym typeface="Josefin Sans"/>
              </a:rPr>
              <a:t>Rhodosporidium toruloides</a:t>
            </a:r>
            <a:r>
              <a:rPr lang="en">
                <a:latin typeface="Josefin Sans"/>
                <a:ea typeface="Josefin Sans"/>
                <a:cs typeface="Josefin Sans"/>
                <a:sym typeface="Josefin Sans"/>
              </a:rPr>
              <a:t> </a:t>
            </a:r>
            <a:endParaRPr>
              <a:latin typeface="Josefin Sans"/>
              <a:ea typeface="Josefin Sans"/>
              <a:cs typeface="Josefin Sans"/>
              <a:sym typeface="Josefin Sans"/>
            </a:endParaRPr>
          </a:p>
        </p:txBody>
      </p:sp>
      <p:sp>
        <p:nvSpPr>
          <p:cNvPr id="300" name="Google Shape;300;p48"/>
          <p:cNvSpPr/>
          <p:nvPr/>
        </p:nvSpPr>
        <p:spPr>
          <a:xfrm>
            <a:off x="7719900" y="4308900"/>
            <a:ext cx="1424100" cy="8346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1" name="Google Shape;301;p48"/>
          <p:cNvSpPr txBox="1"/>
          <p:nvPr/>
        </p:nvSpPr>
        <p:spPr>
          <a:xfrm>
            <a:off x="270675" y="2596925"/>
            <a:ext cx="8617800" cy="2546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latin typeface="Josefin Sans"/>
                <a:ea typeface="Josefin Sans"/>
                <a:cs typeface="Josefin Sans"/>
                <a:sym typeface="Josefin Sans"/>
              </a:rPr>
              <a:t>Important notes about design:</a:t>
            </a:r>
            <a:endParaRPr sz="1200">
              <a:latin typeface="Josefin Sans"/>
              <a:ea typeface="Josefin Sans"/>
              <a:cs typeface="Josefin Sans"/>
              <a:sym typeface="Josefin Sans"/>
            </a:endParaRPr>
          </a:p>
          <a:p>
            <a:pPr indent="-304800" lvl="0" marL="457200" rtl="0" algn="l">
              <a:spcBef>
                <a:spcPts val="0"/>
              </a:spcBef>
              <a:spcAft>
                <a:spcPts val="0"/>
              </a:spcAft>
              <a:buSzPts val="1200"/>
              <a:buFont typeface="Josefin Sans"/>
              <a:buChar char="●"/>
            </a:pPr>
            <a:r>
              <a:rPr lang="en" sz="1200">
                <a:latin typeface="Josefin Sans"/>
                <a:ea typeface="Josefin Sans"/>
                <a:cs typeface="Josefin Sans"/>
                <a:sym typeface="Josefin Sans"/>
              </a:rPr>
              <a:t>Include constitutive promoters for Cas9 and sgRNA</a:t>
            </a:r>
            <a:endParaRPr sz="1200">
              <a:latin typeface="Josefin Sans"/>
              <a:ea typeface="Josefin Sans"/>
              <a:cs typeface="Josefin Sans"/>
              <a:sym typeface="Josefin Sans"/>
            </a:endParaRPr>
          </a:p>
          <a:p>
            <a:pPr indent="-304800" lvl="0" marL="457200" rtl="0" algn="l">
              <a:spcBef>
                <a:spcPts val="0"/>
              </a:spcBef>
              <a:spcAft>
                <a:spcPts val="0"/>
              </a:spcAft>
              <a:buSzPts val="1200"/>
              <a:buFont typeface="Josefin Sans"/>
              <a:buChar char="●"/>
            </a:pPr>
            <a:r>
              <a:rPr lang="en" sz="1200">
                <a:latin typeface="Josefin Sans"/>
                <a:ea typeface="Josefin Sans"/>
                <a:cs typeface="Josefin Sans"/>
                <a:sym typeface="Josefin Sans"/>
              </a:rPr>
              <a:t>Including a selection marker in the cassette will allow you to select for the correct transformants </a:t>
            </a:r>
            <a:endParaRPr sz="1200">
              <a:latin typeface="Josefin Sans"/>
              <a:ea typeface="Josefin Sans"/>
              <a:cs typeface="Josefin Sans"/>
              <a:sym typeface="Josefin Sans"/>
            </a:endParaRPr>
          </a:p>
          <a:p>
            <a:pPr indent="-304800" lvl="0" marL="457200" rtl="0" algn="l">
              <a:spcBef>
                <a:spcPts val="0"/>
              </a:spcBef>
              <a:spcAft>
                <a:spcPts val="0"/>
              </a:spcAft>
              <a:buSzPts val="1200"/>
              <a:buFont typeface="Josefin Sans"/>
              <a:buChar char="●"/>
            </a:pPr>
            <a:r>
              <a:rPr lang="en" sz="1200">
                <a:latin typeface="Josefin Sans"/>
                <a:ea typeface="Josefin Sans"/>
                <a:cs typeface="Josefin Sans"/>
                <a:sym typeface="Josefin Sans"/>
              </a:rPr>
              <a:t>Include </a:t>
            </a:r>
            <a:r>
              <a:rPr lang="en" sz="1200" u="sng">
                <a:latin typeface="Josefin Sans"/>
                <a:ea typeface="Josefin Sans"/>
                <a:cs typeface="Josefin Sans"/>
                <a:sym typeface="Josefin Sans"/>
              </a:rPr>
              <a:t>nuclear localization sequence</a:t>
            </a:r>
            <a:r>
              <a:rPr lang="en" sz="1200">
                <a:latin typeface="Josefin Sans"/>
                <a:ea typeface="Josefin Sans"/>
                <a:cs typeface="Josefin Sans"/>
                <a:sym typeface="Josefin Sans"/>
              </a:rPr>
              <a:t> for Cas9 sequence</a:t>
            </a:r>
            <a:endParaRPr sz="1200">
              <a:latin typeface="Josefin Sans"/>
              <a:ea typeface="Josefin Sans"/>
              <a:cs typeface="Josefin Sans"/>
              <a:sym typeface="Josefin Sans"/>
            </a:endParaRPr>
          </a:p>
          <a:p>
            <a:pPr indent="0" lvl="0" marL="457200" rtl="0" algn="l">
              <a:spcBef>
                <a:spcPts val="0"/>
              </a:spcBef>
              <a:spcAft>
                <a:spcPts val="0"/>
              </a:spcAft>
              <a:buNone/>
            </a:pPr>
            <a:r>
              <a:t/>
            </a:r>
            <a:endParaRPr sz="1200">
              <a:latin typeface="Josefin Sans"/>
              <a:ea typeface="Josefin Sans"/>
              <a:cs typeface="Josefin Sans"/>
              <a:sym typeface="Josefin Sans"/>
            </a:endParaRPr>
          </a:p>
          <a:p>
            <a:pPr indent="-304800" lvl="0" marL="457200" rtl="0" algn="l">
              <a:spcBef>
                <a:spcPts val="0"/>
              </a:spcBef>
              <a:spcAft>
                <a:spcPts val="0"/>
              </a:spcAft>
              <a:buSzPts val="1200"/>
              <a:buFont typeface="Josefin Sans"/>
              <a:buChar char="●"/>
            </a:pPr>
            <a:r>
              <a:rPr lang="en" sz="1200">
                <a:latin typeface="Josefin Sans"/>
                <a:ea typeface="Josefin Sans"/>
                <a:cs typeface="Josefin Sans"/>
                <a:sym typeface="Josefin Sans"/>
              </a:rPr>
              <a:t>sgRNA design…</a:t>
            </a:r>
            <a:endParaRPr sz="1200">
              <a:latin typeface="Josefin Sans"/>
              <a:ea typeface="Josefin Sans"/>
              <a:cs typeface="Josefin Sans"/>
              <a:sym typeface="Josefin Sans"/>
            </a:endParaRPr>
          </a:p>
          <a:p>
            <a:pPr indent="-304800" lvl="1" marL="914400" rtl="0" algn="l">
              <a:spcBef>
                <a:spcPts val="0"/>
              </a:spcBef>
              <a:spcAft>
                <a:spcPts val="0"/>
              </a:spcAft>
              <a:buSzPts val="1200"/>
              <a:buFont typeface="Josefin Sans"/>
              <a:buChar char="○"/>
            </a:pPr>
            <a:r>
              <a:rPr lang="en" sz="1200">
                <a:latin typeface="Josefin Sans"/>
                <a:ea typeface="Josefin Sans"/>
                <a:cs typeface="Josefin Sans"/>
                <a:sym typeface="Josefin Sans"/>
              </a:rPr>
              <a:t>18-21 nts of complementary sequence→ needs to be at the right location in the GOI for efficient knock-out (there’s software for this)</a:t>
            </a:r>
            <a:endParaRPr sz="1200">
              <a:latin typeface="Josefin Sans"/>
              <a:ea typeface="Josefin Sans"/>
              <a:cs typeface="Josefin Sans"/>
              <a:sym typeface="Josefin Sans"/>
            </a:endParaRPr>
          </a:p>
          <a:p>
            <a:pPr indent="-304800" lvl="1" marL="914400" rtl="0" algn="l">
              <a:spcBef>
                <a:spcPts val="0"/>
              </a:spcBef>
              <a:spcAft>
                <a:spcPts val="0"/>
              </a:spcAft>
              <a:buSzPts val="1200"/>
              <a:buFont typeface="Josefin Sans"/>
              <a:buChar char="○"/>
            </a:pPr>
            <a:r>
              <a:rPr lang="en" sz="1200">
                <a:latin typeface="Josefin Sans"/>
                <a:ea typeface="Josefin Sans"/>
                <a:cs typeface="Josefin Sans"/>
                <a:sym typeface="Josefin Sans"/>
              </a:rPr>
              <a:t>Sometimes adding a ribozyme or tRNA sequence at the beginning can help with stability and efficiency for yeast (it didn’t in this study unfortunately) → but tRNA promoters were effective</a:t>
            </a:r>
            <a:endParaRPr sz="1200">
              <a:latin typeface="Josefin Sans"/>
              <a:ea typeface="Josefin Sans"/>
              <a:cs typeface="Josefin Sans"/>
              <a:sym typeface="Josefin Sans"/>
            </a:endParaRPr>
          </a:p>
          <a:p>
            <a:pPr indent="-304800" lvl="1" marL="914400" rtl="0" algn="l">
              <a:spcBef>
                <a:spcPts val="0"/>
              </a:spcBef>
              <a:spcAft>
                <a:spcPts val="0"/>
              </a:spcAft>
              <a:buSzPts val="1200"/>
              <a:buFont typeface="Josefin Sans"/>
              <a:buChar char="○"/>
            </a:pPr>
            <a:r>
              <a:rPr lang="en" sz="1200">
                <a:latin typeface="Josefin Sans"/>
                <a:ea typeface="Josefin Sans"/>
                <a:cs typeface="Josefin Sans"/>
                <a:sym typeface="Josefin Sans"/>
              </a:rPr>
              <a:t>sgRNA handle/tracrRNA ~76nts to associate with Cas9</a:t>
            </a:r>
            <a:endParaRPr sz="1200">
              <a:latin typeface="Josefin Sans"/>
              <a:ea typeface="Josefin Sans"/>
              <a:cs typeface="Josefin Sans"/>
              <a:sym typeface="Josefin Sans"/>
            </a:endParaRPr>
          </a:p>
          <a:p>
            <a:pPr indent="0" lvl="0" marL="0" rtl="0" algn="l">
              <a:spcBef>
                <a:spcPts val="0"/>
              </a:spcBef>
              <a:spcAft>
                <a:spcPts val="0"/>
              </a:spcAft>
              <a:buNone/>
            </a:pPr>
            <a:r>
              <a:t/>
            </a:r>
            <a:endParaRPr sz="1200">
              <a:latin typeface="Josefin Sans"/>
              <a:ea typeface="Josefin Sans"/>
              <a:cs typeface="Josefin Sans"/>
              <a:sym typeface="Josefin Sans"/>
            </a:endParaRPr>
          </a:p>
          <a:p>
            <a:pPr indent="0" lvl="0" marL="0" rtl="0" algn="l">
              <a:spcBef>
                <a:spcPts val="0"/>
              </a:spcBef>
              <a:spcAft>
                <a:spcPts val="0"/>
              </a:spcAft>
              <a:buNone/>
            </a:pPr>
            <a:r>
              <a:rPr lang="en" sz="1200">
                <a:latin typeface="Josefin Sans"/>
                <a:ea typeface="Josefin Sans"/>
                <a:cs typeface="Josefin Sans"/>
                <a:sym typeface="Josefin Sans"/>
              </a:rPr>
              <a:t>Cas9 and sgRNA cassette can be transformed as a PCR fragment or via plasmid (in this study) or transduction </a:t>
            </a:r>
            <a:endParaRPr sz="1200">
              <a:latin typeface="Josefin Sans"/>
              <a:ea typeface="Josefin Sans"/>
              <a:cs typeface="Josefin Sans"/>
              <a:sym typeface="Josefin Sans"/>
            </a:endParaRPr>
          </a:p>
          <a:p>
            <a:pPr indent="0" lvl="0" marL="0" rtl="0" algn="l">
              <a:spcBef>
                <a:spcPts val="0"/>
              </a:spcBef>
              <a:spcAft>
                <a:spcPts val="0"/>
              </a:spcAft>
              <a:buNone/>
            </a:pPr>
            <a:r>
              <a:t/>
            </a:r>
            <a:endParaRPr sz="1200">
              <a:latin typeface="Josefin Sans"/>
              <a:ea typeface="Josefin Sans"/>
              <a:cs typeface="Josefin Sans"/>
              <a:sym typeface="Josefin Sans"/>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5" name="Shape 305"/>
        <p:cNvGrpSpPr/>
        <p:nvPr/>
      </p:nvGrpSpPr>
      <p:grpSpPr>
        <a:xfrm>
          <a:off x="0" y="0"/>
          <a:ext cx="0" cy="0"/>
          <a:chOff x="0" y="0"/>
          <a:chExt cx="0" cy="0"/>
        </a:xfrm>
      </p:grpSpPr>
      <p:sp>
        <p:nvSpPr>
          <p:cNvPr id="306" name="Google Shape;306;p49"/>
          <p:cNvSpPr txBox="1"/>
          <p:nvPr/>
        </p:nvSpPr>
        <p:spPr>
          <a:xfrm>
            <a:off x="311700" y="450988"/>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Yeast Vectors</a:t>
            </a:r>
            <a:endParaRPr sz="3000">
              <a:solidFill>
                <a:srgbClr val="00A1B2"/>
              </a:solidFill>
              <a:latin typeface="Josefin Sans"/>
              <a:ea typeface="Josefin Sans"/>
              <a:cs typeface="Josefin Sans"/>
              <a:sym typeface="Josefin Sans"/>
            </a:endParaRPr>
          </a:p>
        </p:txBody>
      </p:sp>
      <p:sp>
        <p:nvSpPr>
          <p:cNvPr id="307" name="Google Shape;307;p49"/>
          <p:cNvSpPr txBox="1"/>
          <p:nvPr/>
        </p:nvSpPr>
        <p:spPr>
          <a:xfrm>
            <a:off x="461175" y="1253175"/>
            <a:ext cx="8300400" cy="3256500"/>
          </a:xfrm>
          <a:prstGeom prst="rect">
            <a:avLst/>
          </a:prstGeom>
          <a:noFill/>
          <a:ln>
            <a:noFill/>
          </a:ln>
        </p:spPr>
        <p:txBody>
          <a:bodyPr anchorCtr="0" anchor="t" bIns="91425" lIns="91425" spcFirstLastPara="1" rIns="91425" wrap="square" tIns="91425">
            <a:noAutofit/>
          </a:bodyPr>
          <a:lstStyle/>
          <a:p>
            <a:pPr indent="-317500" lvl="0" marL="457200" rtl="0" algn="l">
              <a:spcBef>
                <a:spcPts val="0"/>
              </a:spcBef>
              <a:spcAft>
                <a:spcPts val="0"/>
              </a:spcAft>
              <a:buSzPts val="1400"/>
              <a:buFont typeface="Josefin Sans"/>
              <a:buAutoNum type="arabicPeriod"/>
            </a:pPr>
            <a:r>
              <a:rPr b="1" lang="en">
                <a:latin typeface="Josefin Sans"/>
                <a:ea typeface="Josefin Sans"/>
                <a:cs typeface="Josefin Sans"/>
                <a:sym typeface="Josefin Sans"/>
              </a:rPr>
              <a:t>Plasmids</a:t>
            </a:r>
            <a:endParaRPr b="1">
              <a:latin typeface="Josefin Sans"/>
              <a:ea typeface="Josefin Sans"/>
              <a:cs typeface="Josefin Sans"/>
              <a:sym typeface="Josefin Sans"/>
            </a:endParaRPr>
          </a:p>
          <a:p>
            <a:pPr indent="-317500" lvl="1" marL="914400" rtl="0" algn="l">
              <a:spcBef>
                <a:spcPts val="0"/>
              </a:spcBef>
              <a:spcAft>
                <a:spcPts val="0"/>
              </a:spcAft>
              <a:buSzPts val="1400"/>
              <a:buFont typeface="Josefin Sans"/>
              <a:buAutoNum type="alphaLcPeriod"/>
            </a:pPr>
            <a:r>
              <a:rPr lang="en">
                <a:latin typeface="Josefin Sans"/>
                <a:ea typeface="Josefin Sans"/>
                <a:cs typeface="Josefin Sans"/>
                <a:sym typeface="Josefin Sans"/>
              </a:rPr>
              <a:t>Really good ones for </a:t>
            </a:r>
            <a:r>
              <a:rPr i="1" lang="en">
                <a:latin typeface="Josefin Sans"/>
                <a:ea typeface="Josefin Sans"/>
                <a:cs typeface="Josefin Sans"/>
                <a:sym typeface="Josefin Sans"/>
              </a:rPr>
              <a:t>S</a:t>
            </a:r>
            <a:r>
              <a:rPr i="1" lang="en">
                <a:latin typeface="Josefin Sans"/>
                <a:ea typeface="Josefin Sans"/>
                <a:cs typeface="Josefin Sans"/>
                <a:sym typeface="Josefin Sans"/>
              </a:rPr>
              <a:t>accharomyces</a:t>
            </a:r>
            <a:r>
              <a:rPr i="1" lang="en">
                <a:latin typeface="Josefin Sans"/>
                <a:ea typeface="Josefin Sans"/>
                <a:cs typeface="Josefin Sans"/>
                <a:sym typeface="Josefin Sans"/>
              </a:rPr>
              <a:t> </a:t>
            </a:r>
            <a:r>
              <a:rPr i="1" lang="en">
                <a:latin typeface="Josefin Sans"/>
                <a:ea typeface="Josefin Sans"/>
                <a:cs typeface="Josefin Sans"/>
                <a:sym typeface="Josefin Sans"/>
              </a:rPr>
              <a:t>cerevisiae</a:t>
            </a:r>
            <a:endParaRPr i="1">
              <a:latin typeface="Josefin Sans"/>
              <a:ea typeface="Josefin Sans"/>
              <a:cs typeface="Josefin Sans"/>
              <a:sym typeface="Josefin Sans"/>
            </a:endParaRPr>
          </a:p>
          <a:p>
            <a:pPr indent="-317500" lvl="1" marL="914400" rtl="0" algn="l">
              <a:spcBef>
                <a:spcPts val="0"/>
              </a:spcBef>
              <a:spcAft>
                <a:spcPts val="0"/>
              </a:spcAft>
              <a:buSzPts val="1400"/>
              <a:buFont typeface="Josefin Sans"/>
              <a:buAutoNum type="alphaLcPeriod"/>
            </a:pPr>
            <a:r>
              <a:rPr lang="en">
                <a:latin typeface="Josefin Sans"/>
                <a:ea typeface="Josefin Sans"/>
                <a:cs typeface="Josefin Sans"/>
                <a:sym typeface="Josefin Sans"/>
              </a:rPr>
              <a:t>Not as many for other yeast, but they need to have an Autonomous Replicating Sequence to function like plasmids in bacteria </a:t>
            </a:r>
            <a:endParaRPr>
              <a:latin typeface="Josefin Sans"/>
              <a:ea typeface="Josefin Sans"/>
              <a:cs typeface="Josefin Sans"/>
              <a:sym typeface="Josefin Sans"/>
            </a:endParaRPr>
          </a:p>
          <a:p>
            <a:pPr indent="-317500" lvl="2" marL="1371600" rtl="0" algn="l">
              <a:spcBef>
                <a:spcPts val="0"/>
              </a:spcBef>
              <a:spcAft>
                <a:spcPts val="0"/>
              </a:spcAft>
              <a:buSzPts val="1400"/>
              <a:buFont typeface="Josefin Sans"/>
              <a:buAutoNum type="romanLcPeriod"/>
            </a:pPr>
            <a:r>
              <a:rPr lang="en">
                <a:latin typeface="Josefin Sans"/>
                <a:ea typeface="Josefin Sans"/>
                <a:cs typeface="Josefin Sans"/>
                <a:sym typeface="Josefin Sans"/>
              </a:rPr>
              <a:t>But remember eukaryotes don’t like circular DNA </a:t>
            </a:r>
            <a:endParaRPr>
              <a:latin typeface="Josefin Sans"/>
              <a:ea typeface="Josefin Sans"/>
              <a:cs typeface="Josefin Sans"/>
              <a:sym typeface="Josefin Sans"/>
            </a:endParaRPr>
          </a:p>
          <a:p>
            <a:pPr indent="-317500" lvl="1" marL="914400" rtl="0" algn="l">
              <a:spcBef>
                <a:spcPts val="0"/>
              </a:spcBef>
              <a:spcAft>
                <a:spcPts val="0"/>
              </a:spcAft>
              <a:buSzPts val="1400"/>
              <a:buFont typeface="Josefin Sans"/>
              <a:buAutoNum type="alphaLcPeriod"/>
            </a:pPr>
            <a:r>
              <a:rPr lang="en">
                <a:latin typeface="Josefin Sans"/>
                <a:ea typeface="Josefin Sans"/>
                <a:cs typeface="Josefin Sans"/>
                <a:sym typeface="Josefin Sans"/>
              </a:rPr>
              <a:t>Can be used to deliver a gene cassette that will be integrated in genome </a:t>
            </a:r>
            <a:r>
              <a:rPr i="1" lang="en">
                <a:latin typeface="Josefin Sans"/>
                <a:ea typeface="Josefin Sans"/>
                <a:cs typeface="Josefin Sans"/>
                <a:sym typeface="Josefin Sans"/>
              </a:rPr>
              <a:t> </a:t>
            </a:r>
            <a:endParaRPr i="1">
              <a:latin typeface="Josefin Sans"/>
              <a:ea typeface="Josefin Sans"/>
              <a:cs typeface="Josefin Sans"/>
              <a:sym typeface="Josefin Sans"/>
            </a:endParaRPr>
          </a:p>
          <a:p>
            <a:pPr indent="0" lvl="0" marL="0" rtl="0" algn="l">
              <a:spcBef>
                <a:spcPts val="0"/>
              </a:spcBef>
              <a:spcAft>
                <a:spcPts val="0"/>
              </a:spcAft>
              <a:buNone/>
            </a:pPr>
            <a:r>
              <a:rPr lang="en">
                <a:latin typeface="Josefin Sans"/>
                <a:ea typeface="Josefin Sans"/>
                <a:cs typeface="Josefin Sans"/>
                <a:sym typeface="Josefin Sans"/>
              </a:rPr>
              <a:t>Delivery methods…. </a:t>
            </a:r>
            <a:endParaRPr>
              <a:latin typeface="Josefin Sans"/>
              <a:ea typeface="Josefin Sans"/>
              <a:cs typeface="Josefin Sans"/>
              <a:sym typeface="Josefin Sans"/>
            </a:endParaRPr>
          </a:p>
          <a:p>
            <a:pPr indent="-317500" lvl="0" marL="457200" rtl="0" algn="l">
              <a:spcBef>
                <a:spcPts val="0"/>
              </a:spcBef>
              <a:spcAft>
                <a:spcPts val="0"/>
              </a:spcAft>
              <a:buSzPts val="1400"/>
              <a:buFont typeface="Josefin Sans"/>
              <a:buAutoNum type="arabicParenR"/>
            </a:pPr>
            <a:r>
              <a:rPr lang="en">
                <a:latin typeface="Josefin Sans"/>
                <a:ea typeface="Josefin Sans"/>
                <a:cs typeface="Josefin Sans"/>
                <a:sym typeface="Josefin Sans"/>
              </a:rPr>
              <a:t>Transduction→ viral delivery of gene cassette </a:t>
            </a:r>
            <a:endParaRPr>
              <a:latin typeface="Josefin Sans"/>
              <a:ea typeface="Josefin Sans"/>
              <a:cs typeface="Josefin Sans"/>
              <a:sym typeface="Josefin Sans"/>
            </a:endParaRPr>
          </a:p>
          <a:p>
            <a:pPr indent="-317500" lvl="0" marL="457200" rtl="0" algn="l">
              <a:spcBef>
                <a:spcPts val="0"/>
              </a:spcBef>
              <a:spcAft>
                <a:spcPts val="0"/>
              </a:spcAft>
              <a:buSzPts val="1400"/>
              <a:buFont typeface="Josefin Sans"/>
              <a:buAutoNum type="arabicParenR"/>
            </a:pPr>
            <a:r>
              <a:rPr lang="en">
                <a:latin typeface="Josefin Sans"/>
                <a:ea typeface="Josefin Sans"/>
                <a:cs typeface="Josefin Sans"/>
                <a:sym typeface="Josefin Sans"/>
              </a:rPr>
              <a:t>Agrobacterium-mediated transfer </a:t>
            </a:r>
            <a:endParaRPr>
              <a:latin typeface="Josefin Sans"/>
              <a:ea typeface="Josefin Sans"/>
              <a:cs typeface="Josefin Sans"/>
              <a:sym typeface="Josefin Sans"/>
            </a:endParaRPr>
          </a:p>
          <a:p>
            <a:pPr indent="0" lvl="0" marL="914400" rtl="0" algn="l">
              <a:spcBef>
                <a:spcPts val="0"/>
              </a:spcBef>
              <a:spcAft>
                <a:spcPts val="0"/>
              </a:spcAft>
              <a:buNone/>
            </a:pPr>
            <a:r>
              <a:rPr lang="en">
                <a:latin typeface="Josefin Sans"/>
                <a:ea typeface="Josefin Sans"/>
                <a:cs typeface="Josefin Sans"/>
                <a:sym typeface="Josefin Sans"/>
              </a:rPr>
              <a:t>→ I’ve seen it done in one paper---good for single genes, but not very common</a:t>
            </a:r>
            <a:endParaRPr>
              <a:latin typeface="Josefin Sans"/>
              <a:ea typeface="Josefin Sans"/>
              <a:cs typeface="Josefin Sans"/>
              <a:sym typeface="Josefin Sans"/>
            </a:endParaRPr>
          </a:p>
          <a:p>
            <a:pPr indent="-317500" lvl="0" marL="457200" rtl="0" algn="l">
              <a:spcBef>
                <a:spcPts val="0"/>
              </a:spcBef>
              <a:spcAft>
                <a:spcPts val="0"/>
              </a:spcAft>
              <a:buSzPts val="1400"/>
              <a:buFont typeface="Josefin Sans"/>
              <a:buAutoNum type="arabicParenR"/>
            </a:pPr>
            <a:r>
              <a:rPr lang="en">
                <a:latin typeface="Josefin Sans"/>
                <a:ea typeface="Josefin Sans"/>
                <a:cs typeface="Josefin Sans"/>
                <a:sym typeface="Josefin Sans"/>
              </a:rPr>
              <a:t>Straight-up transformation (usually electroporation) </a:t>
            </a:r>
            <a:endParaRPr>
              <a:latin typeface="Josefin Sans"/>
              <a:ea typeface="Josefin Sans"/>
              <a:cs typeface="Josefin Sans"/>
              <a:sym typeface="Josefin Sans"/>
            </a:endParaRPr>
          </a:p>
          <a:p>
            <a:pPr indent="0" lvl="0" marL="914400" rtl="0" algn="l">
              <a:spcBef>
                <a:spcPts val="0"/>
              </a:spcBef>
              <a:spcAft>
                <a:spcPts val="0"/>
              </a:spcAft>
              <a:buNone/>
            </a:pPr>
            <a:r>
              <a:t/>
            </a:r>
            <a:endParaRPr>
              <a:latin typeface="Josefin Sans"/>
              <a:ea typeface="Josefin Sans"/>
              <a:cs typeface="Josefin Sans"/>
              <a:sym typeface="Josefin Sans"/>
            </a:endParaRPr>
          </a:p>
          <a:p>
            <a:pPr indent="0" lvl="0" marL="0" rtl="0" algn="l">
              <a:spcBef>
                <a:spcPts val="0"/>
              </a:spcBef>
              <a:spcAft>
                <a:spcPts val="0"/>
              </a:spcAft>
              <a:buNone/>
            </a:pPr>
            <a:r>
              <a:t/>
            </a:r>
            <a:endParaRPr>
              <a:latin typeface="Josefin Sans"/>
              <a:ea typeface="Josefin Sans"/>
              <a:cs typeface="Josefin Sans"/>
              <a:sym typeface="Josefin Sans"/>
            </a:endParaRPr>
          </a:p>
          <a:p>
            <a:pPr indent="-317500" lvl="0" marL="457200" rtl="0" algn="l">
              <a:spcBef>
                <a:spcPts val="0"/>
              </a:spcBef>
              <a:spcAft>
                <a:spcPts val="0"/>
              </a:spcAft>
              <a:buSzPts val="1400"/>
              <a:buFont typeface="Josefin Sans"/>
              <a:buAutoNum type="arabicPeriod"/>
            </a:pPr>
            <a:r>
              <a:rPr b="1" lang="en">
                <a:latin typeface="Josefin Sans"/>
                <a:ea typeface="Josefin Sans"/>
                <a:cs typeface="Josefin Sans"/>
                <a:sym typeface="Josefin Sans"/>
              </a:rPr>
              <a:t>Linear gene fragment </a:t>
            </a:r>
            <a:endParaRPr b="1">
              <a:latin typeface="Josefin Sans"/>
              <a:ea typeface="Josefin Sans"/>
              <a:cs typeface="Josefin Sans"/>
              <a:sym typeface="Josefin Sans"/>
            </a:endParaRPr>
          </a:p>
          <a:p>
            <a:pPr indent="-317500" lvl="1" marL="914400" rtl="0" algn="l">
              <a:spcBef>
                <a:spcPts val="0"/>
              </a:spcBef>
              <a:spcAft>
                <a:spcPts val="0"/>
              </a:spcAft>
              <a:buSzPts val="1400"/>
              <a:buFont typeface="Josefin Sans"/>
              <a:buAutoNum type="alphaLcPeriod"/>
            </a:pPr>
            <a:r>
              <a:rPr lang="en">
                <a:latin typeface="Josefin Sans"/>
                <a:ea typeface="Josefin Sans"/>
                <a:cs typeface="Josefin Sans"/>
                <a:sym typeface="Josefin Sans"/>
              </a:rPr>
              <a:t>Direct transformation usually by electroporation</a:t>
            </a:r>
            <a:endParaRPr>
              <a:latin typeface="Josefin Sans"/>
              <a:ea typeface="Josefin Sans"/>
              <a:cs typeface="Josefin Sans"/>
              <a:sym typeface="Josefin Sans"/>
            </a:endParaRPr>
          </a:p>
          <a:p>
            <a:pPr indent="-317500" lvl="1" marL="914400" rtl="0" algn="l">
              <a:spcBef>
                <a:spcPts val="0"/>
              </a:spcBef>
              <a:spcAft>
                <a:spcPts val="0"/>
              </a:spcAft>
              <a:buSzPts val="1400"/>
              <a:buFont typeface="Josefin Sans"/>
              <a:buAutoNum type="alphaLcPeriod"/>
            </a:pPr>
            <a:r>
              <a:rPr lang="en">
                <a:latin typeface="Josefin Sans"/>
                <a:ea typeface="Josefin Sans"/>
                <a:cs typeface="Josefin Sans"/>
                <a:sym typeface="Josefin Sans"/>
              </a:rPr>
              <a:t>Can use a viral delivery method for this too </a:t>
            </a:r>
            <a:endParaRPr>
              <a:latin typeface="Josefin Sans"/>
              <a:ea typeface="Josefin Sans"/>
              <a:cs typeface="Josefin Sans"/>
              <a:sym typeface="Josefin Sans"/>
            </a:endParaRPr>
          </a:p>
          <a:p>
            <a:pPr indent="0" lvl="0" marL="0" rtl="0" algn="l">
              <a:spcBef>
                <a:spcPts val="0"/>
              </a:spcBef>
              <a:spcAft>
                <a:spcPts val="0"/>
              </a:spcAft>
              <a:buNone/>
            </a:pPr>
            <a:r>
              <a:t/>
            </a:r>
            <a:endParaRPr>
              <a:latin typeface="Josefin Sans"/>
              <a:ea typeface="Josefin Sans"/>
              <a:cs typeface="Josefin Sans"/>
              <a:sym typeface="Josefin Sans"/>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1" name="Shape 311"/>
        <p:cNvGrpSpPr/>
        <p:nvPr/>
      </p:nvGrpSpPr>
      <p:grpSpPr>
        <a:xfrm>
          <a:off x="0" y="0"/>
          <a:ext cx="0" cy="0"/>
          <a:chOff x="0" y="0"/>
          <a:chExt cx="0" cy="0"/>
        </a:xfrm>
      </p:grpSpPr>
      <p:sp>
        <p:nvSpPr>
          <p:cNvPr id="312" name="Google Shape;312;p50"/>
          <p:cNvSpPr txBox="1"/>
          <p:nvPr/>
        </p:nvSpPr>
        <p:spPr>
          <a:xfrm>
            <a:off x="311700" y="291663"/>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Electroporation </a:t>
            </a:r>
            <a:endParaRPr sz="3000">
              <a:solidFill>
                <a:srgbClr val="00A1B2"/>
              </a:solidFill>
              <a:latin typeface="Josefin Sans"/>
              <a:ea typeface="Josefin Sans"/>
              <a:cs typeface="Josefin Sans"/>
              <a:sym typeface="Josefin Sans"/>
            </a:endParaRPr>
          </a:p>
        </p:txBody>
      </p:sp>
      <p:pic>
        <p:nvPicPr>
          <p:cNvPr id="313" name="Google Shape;313;p50"/>
          <p:cNvPicPr preferRelativeResize="0"/>
          <p:nvPr/>
        </p:nvPicPr>
        <p:blipFill>
          <a:blip r:embed="rId3">
            <a:alphaModFix/>
          </a:blip>
          <a:stretch>
            <a:fillRect/>
          </a:stretch>
        </p:blipFill>
        <p:spPr>
          <a:xfrm>
            <a:off x="3191050" y="1246224"/>
            <a:ext cx="5736250" cy="3397600"/>
          </a:xfrm>
          <a:prstGeom prst="rect">
            <a:avLst/>
          </a:prstGeom>
          <a:noFill/>
          <a:ln>
            <a:noFill/>
          </a:ln>
        </p:spPr>
      </p:pic>
      <p:sp>
        <p:nvSpPr>
          <p:cNvPr id="314" name="Google Shape;314;p50"/>
          <p:cNvSpPr txBox="1"/>
          <p:nvPr/>
        </p:nvSpPr>
        <p:spPr>
          <a:xfrm>
            <a:off x="208200" y="1036325"/>
            <a:ext cx="2849100" cy="3913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latin typeface="Josefin Sans"/>
                <a:ea typeface="Josefin Sans"/>
                <a:cs typeface="Josefin Sans"/>
                <a:sym typeface="Josefin Sans"/>
              </a:rPr>
              <a:t>PCR amplify linear DNA fragment or plasmid</a:t>
            </a:r>
            <a:endParaRPr sz="1200">
              <a:latin typeface="Josefin Sans"/>
              <a:ea typeface="Josefin Sans"/>
              <a:cs typeface="Josefin Sans"/>
              <a:sym typeface="Josefin Sans"/>
            </a:endParaRPr>
          </a:p>
          <a:p>
            <a:pPr indent="0" lvl="0" marL="0" rtl="0" algn="l">
              <a:spcBef>
                <a:spcPts val="0"/>
              </a:spcBef>
              <a:spcAft>
                <a:spcPts val="0"/>
              </a:spcAft>
              <a:buNone/>
            </a:pPr>
            <a:r>
              <a:rPr lang="en" sz="1200">
                <a:latin typeface="Josefin Sans"/>
                <a:ea typeface="Josefin Sans"/>
                <a:cs typeface="Josefin Sans"/>
                <a:sym typeface="Josefin Sans"/>
              </a:rPr>
              <a:t>*In the protocols given by Dr. Mayi= linear DNA</a:t>
            </a:r>
            <a:endParaRPr sz="1200">
              <a:latin typeface="Josefin Sans"/>
              <a:ea typeface="Josefin Sans"/>
              <a:cs typeface="Josefin Sans"/>
              <a:sym typeface="Josefin Sans"/>
            </a:endParaRPr>
          </a:p>
          <a:p>
            <a:pPr indent="0" lvl="0" marL="457200" rtl="0" algn="l">
              <a:spcBef>
                <a:spcPts val="0"/>
              </a:spcBef>
              <a:spcAft>
                <a:spcPts val="0"/>
              </a:spcAft>
              <a:buNone/>
            </a:pPr>
            <a:r>
              <a:t/>
            </a:r>
            <a:endParaRPr sz="1200">
              <a:latin typeface="Josefin Sans"/>
              <a:ea typeface="Josefin Sans"/>
              <a:cs typeface="Josefin Sans"/>
              <a:sym typeface="Josefin Sans"/>
            </a:endParaRPr>
          </a:p>
          <a:p>
            <a:pPr indent="-304800" lvl="0" marL="457200" rtl="0" algn="l">
              <a:lnSpc>
                <a:spcPct val="115000"/>
              </a:lnSpc>
              <a:spcBef>
                <a:spcPts val="0"/>
              </a:spcBef>
              <a:spcAft>
                <a:spcPts val="0"/>
              </a:spcAft>
              <a:buClr>
                <a:schemeClr val="dk1"/>
              </a:buClr>
              <a:buSzPts val="1200"/>
              <a:buFont typeface="Josefin Sans"/>
              <a:buChar char="●"/>
            </a:pPr>
            <a:r>
              <a:rPr lang="en" sz="1200">
                <a:solidFill>
                  <a:schemeClr val="dk1"/>
                </a:solidFill>
                <a:latin typeface="Josefin Sans"/>
                <a:ea typeface="Josefin Sans"/>
                <a:cs typeface="Josefin Sans"/>
                <a:sym typeface="Josefin Sans"/>
              </a:rPr>
              <a:t>Electrocompetent cells are made by thoroughly washing the cells to remove salts that would conduct current through the medium (salts like CaCl</a:t>
            </a:r>
            <a:r>
              <a:rPr baseline="-25000" lang="en" sz="1200">
                <a:solidFill>
                  <a:schemeClr val="dk1"/>
                </a:solidFill>
                <a:latin typeface="Josefin Sans"/>
                <a:ea typeface="Josefin Sans"/>
                <a:cs typeface="Josefin Sans"/>
                <a:sym typeface="Josefin Sans"/>
              </a:rPr>
              <a:t>2 </a:t>
            </a:r>
            <a:r>
              <a:rPr lang="en" sz="1200">
                <a:solidFill>
                  <a:schemeClr val="dk1"/>
                </a:solidFill>
                <a:latin typeface="Josefin Sans"/>
                <a:ea typeface="Josefin Sans"/>
                <a:cs typeface="Josefin Sans"/>
                <a:sym typeface="Josefin Sans"/>
              </a:rPr>
              <a:t>are bad)</a:t>
            </a:r>
            <a:endParaRPr sz="1200">
              <a:solidFill>
                <a:schemeClr val="dk1"/>
              </a:solidFill>
              <a:latin typeface="Josefin Sans"/>
              <a:ea typeface="Josefin Sans"/>
              <a:cs typeface="Josefin Sans"/>
              <a:sym typeface="Josefin Sans"/>
            </a:endParaRPr>
          </a:p>
          <a:p>
            <a:pPr indent="-304800" lvl="0" marL="457200" rtl="0" algn="l">
              <a:lnSpc>
                <a:spcPct val="115000"/>
              </a:lnSpc>
              <a:spcBef>
                <a:spcPts val="0"/>
              </a:spcBef>
              <a:spcAft>
                <a:spcPts val="0"/>
              </a:spcAft>
              <a:buClr>
                <a:schemeClr val="dk1"/>
              </a:buClr>
              <a:buSzPts val="1200"/>
              <a:buFont typeface="Josefin Sans"/>
              <a:buChar char="●"/>
            </a:pPr>
            <a:r>
              <a:rPr lang="en" sz="1200">
                <a:solidFill>
                  <a:schemeClr val="dk1"/>
                </a:solidFill>
                <a:latin typeface="Josefin Sans"/>
                <a:ea typeface="Josefin Sans"/>
                <a:cs typeface="Josefin Sans"/>
                <a:sym typeface="Josefin Sans"/>
              </a:rPr>
              <a:t>You also want to perform the electroporation at a low temperature (0°C) to not apply heat damage</a:t>
            </a:r>
            <a:endParaRPr sz="1200">
              <a:solidFill>
                <a:schemeClr val="dk1"/>
              </a:solidFill>
              <a:latin typeface="Josefin Sans"/>
              <a:ea typeface="Josefin Sans"/>
              <a:cs typeface="Josefin Sans"/>
              <a:sym typeface="Josefin Sans"/>
            </a:endParaRPr>
          </a:p>
          <a:p>
            <a:pPr indent="-304800" lvl="0" marL="457200" rtl="0" algn="l">
              <a:lnSpc>
                <a:spcPct val="115000"/>
              </a:lnSpc>
              <a:spcBef>
                <a:spcPts val="0"/>
              </a:spcBef>
              <a:spcAft>
                <a:spcPts val="0"/>
              </a:spcAft>
              <a:buClr>
                <a:schemeClr val="dk1"/>
              </a:buClr>
              <a:buSzPts val="1200"/>
              <a:buFont typeface="Josefin Sans"/>
              <a:buChar char="●"/>
            </a:pPr>
            <a:r>
              <a:rPr lang="en" sz="1200">
                <a:solidFill>
                  <a:schemeClr val="dk1"/>
                </a:solidFill>
                <a:latin typeface="Josefin Sans"/>
                <a:ea typeface="Josefin Sans"/>
                <a:cs typeface="Josefin Sans"/>
                <a:sym typeface="Josefin Sans"/>
              </a:rPr>
              <a:t>The electric current will open small pores in the membrane allowing plasmid DNA to enter</a:t>
            </a:r>
            <a:endParaRPr sz="1200">
              <a:solidFill>
                <a:schemeClr val="dk1"/>
              </a:solidFill>
              <a:latin typeface="Josefin Sans"/>
              <a:ea typeface="Josefin Sans"/>
              <a:cs typeface="Josefin Sans"/>
              <a:sym typeface="Josefin Sans"/>
            </a:endParaRPr>
          </a:p>
          <a:p>
            <a:pPr indent="0" lvl="0" marL="457200" rtl="0" algn="l">
              <a:spcBef>
                <a:spcPts val="1600"/>
              </a:spcBef>
              <a:spcAft>
                <a:spcPts val="0"/>
              </a:spcAft>
              <a:buNone/>
            </a:pPr>
            <a:r>
              <a:t/>
            </a:r>
            <a:endParaRPr sz="1200">
              <a:latin typeface="Josefin Sans"/>
              <a:ea typeface="Josefin Sans"/>
              <a:cs typeface="Josefin Sans"/>
              <a:sym typeface="Josefin Sans"/>
            </a:endParaRPr>
          </a:p>
          <a:p>
            <a:pPr indent="0" lvl="0" marL="0" rtl="0" algn="l">
              <a:spcBef>
                <a:spcPts val="0"/>
              </a:spcBef>
              <a:spcAft>
                <a:spcPts val="0"/>
              </a:spcAft>
              <a:buNone/>
            </a:pPr>
            <a:r>
              <a:rPr lang="en" sz="1200">
                <a:latin typeface="Josefin Sans"/>
                <a:ea typeface="Josefin Sans"/>
                <a:cs typeface="Josefin Sans"/>
                <a:sym typeface="Josefin Sans"/>
              </a:rPr>
              <a:t> </a:t>
            </a:r>
            <a:endParaRPr sz="1200">
              <a:latin typeface="Josefin Sans"/>
              <a:ea typeface="Josefin Sans"/>
              <a:cs typeface="Josefin Sans"/>
              <a:sym typeface="Josefin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5"/>
        </a:solidFill>
      </p:bgPr>
    </p:bg>
    <p:spTree>
      <p:nvGrpSpPr>
        <p:cNvPr id="110" name="Shape 110"/>
        <p:cNvGrpSpPr/>
        <p:nvPr/>
      </p:nvGrpSpPr>
      <p:grpSpPr>
        <a:xfrm>
          <a:off x="0" y="0"/>
          <a:ext cx="0" cy="0"/>
          <a:chOff x="0" y="0"/>
          <a:chExt cx="0" cy="0"/>
        </a:xfrm>
      </p:grpSpPr>
      <p:sp>
        <p:nvSpPr>
          <p:cNvPr id="111" name="Google Shape;111;p27"/>
          <p:cNvSpPr txBox="1"/>
          <p:nvPr/>
        </p:nvSpPr>
        <p:spPr>
          <a:xfrm>
            <a:off x="941975" y="1662000"/>
            <a:ext cx="7429500" cy="1819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4800">
                <a:solidFill>
                  <a:srgbClr val="FFFFFF"/>
                </a:solidFill>
                <a:latin typeface="Josefin Sans"/>
                <a:ea typeface="Josefin Sans"/>
                <a:cs typeface="Josefin Sans"/>
                <a:sym typeface="Josefin Sans"/>
              </a:rPr>
              <a:t>Part 1: How do yeast differ from bacteria?</a:t>
            </a:r>
            <a:endParaRPr>
              <a:solidFill>
                <a:srgbClr val="FFFFFF"/>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pic>
        <p:nvPicPr>
          <p:cNvPr id="116" name="Google Shape;116;p28"/>
          <p:cNvPicPr preferRelativeResize="0"/>
          <p:nvPr/>
        </p:nvPicPr>
        <p:blipFill>
          <a:blip r:embed="rId3">
            <a:alphaModFix/>
          </a:blip>
          <a:stretch>
            <a:fillRect/>
          </a:stretch>
        </p:blipFill>
        <p:spPr>
          <a:xfrm>
            <a:off x="1151412" y="1099425"/>
            <a:ext cx="6841176" cy="2484750"/>
          </a:xfrm>
          <a:prstGeom prst="rect">
            <a:avLst/>
          </a:prstGeom>
          <a:noFill/>
          <a:ln>
            <a:noFill/>
          </a:ln>
        </p:spPr>
      </p:pic>
      <p:sp>
        <p:nvSpPr>
          <p:cNvPr id="117" name="Google Shape;117;p28"/>
          <p:cNvSpPr txBox="1"/>
          <p:nvPr/>
        </p:nvSpPr>
        <p:spPr>
          <a:xfrm>
            <a:off x="311700" y="158613"/>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Eukaryotic Transcription: Promoter</a:t>
            </a:r>
            <a:endParaRPr sz="3000">
              <a:solidFill>
                <a:srgbClr val="00A1B2"/>
              </a:solidFill>
              <a:latin typeface="Josefin Sans"/>
              <a:ea typeface="Josefin Sans"/>
              <a:cs typeface="Josefin Sans"/>
              <a:sym typeface="Josefin Sans"/>
            </a:endParaRPr>
          </a:p>
        </p:txBody>
      </p:sp>
      <p:sp>
        <p:nvSpPr>
          <p:cNvPr id="118" name="Google Shape;118;p28"/>
          <p:cNvSpPr txBox="1"/>
          <p:nvPr/>
        </p:nvSpPr>
        <p:spPr>
          <a:xfrm>
            <a:off x="67950" y="3692525"/>
            <a:ext cx="2901900" cy="844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latin typeface="Josefin Sans"/>
                <a:ea typeface="Josefin Sans"/>
                <a:cs typeface="Josefin Sans"/>
                <a:sym typeface="Josefin Sans"/>
              </a:rPr>
              <a:t>Inr= Initiator </a:t>
            </a:r>
            <a:endParaRPr sz="1100">
              <a:latin typeface="Josefin Sans"/>
              <a:ea typeface="Josefin Sans"/>
              <a:cs typeface="Josefin Sans"/>
              <a:sym typeface="Josefin Sans"/>
            </a:endParaRPr>
          </a:p>
          <a:p>
            <a:pPr indent="0" lvl="0" marL="0" rtl="0" algn="l">
              <a:spcBef>
                <a:spcPts val="0"/>
              </a:spcBef>
              <a:spcAft>
                <a:spcPts val="0"/>
              </a:spcAft>
              <a:buNone/>
            </a:pPr>
            <a:r>
              <a:rPr lang="en" sz="1100">
                <a:latin typeface="Josefin Sans"/>
                <a:ea typeface="Josefin Sans"/>
                <a:cs typeface="Josefin Sans"/>
                <a:sym typeface="Josefin Sans"/>
              </a:rPr>
              <a:t>TATA= TATA Box</a:t>
            </a:r>
            <a:endParaRPr sz="1100">
              <a:latin typeface="Josefin Sans"/>
              <a:ea typeface="Josefin Sans"/>
              <a:cs typeface="Josefin Sans"/>
              <a:sym typeface="Josefin Sans"/>
            </a:endParaRPr>
          </a:p>
          <a:p>
            <a:pPr indent="0" lvl="0" marL="0" rtl="0" algn="l">
              <a:spcBef>
                <a:spcPts val="0"/>
              </a:spcBef>
              <a:spcAft>
                <a:spcPts val="0"/>
              </a:spcAft>
              <a:buNone/>
            </a:pPr>
            <a:r>
              <a:rPr lang="en" sz="1100">
                <a:latin typeface="Josefin Sans"/>
                <a:ea typeface="Josefin Sans"/>
                <a:cs typeface="Josefin Sans"/>
                <a:sym typeface="Josefin Sans"/>
              </a:rPr>
              <a:t>BRE= TFIIB Recognition Element</a:t>
            </a:r>
            <a:endParaRPr sz="1100">
              <a:latin typeface="Josefin Sans"/>
              <a:ea typeface="Josefin Sans"/>
              <a:cs typeface="Josefin Sans"/>
              <a:sym typeface="Josefin Sans"/>
            </a:endParaRPr>
          </a:p>
        </p:txBody>
      </p:sp>
      <p:sp>
        <p:nvSpPr>
          <p:cNvPr id="119" name="Google Shape;119;p28"/>
          <p:cNvSpPr txBox="1"/>
          <p:nvPr/>
        </p:nvSpPr>
        <p:spPr>
          <a:xfrm>
            <a:off x="2969850" y="3692525"/>
            <a:ext cx="3204300" cy="844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latin typeface="Josefin Sans"/>
                <a:ea typeface="Josefin Sans"/>
                <a:cs typeface="Josefin Sans"/>
                <a:sym typeface="Josefin Sans"/>
              </a:rPr>
              <a:t>DPE= Downstream promoter element</a:t>
            </a:r>
            <a:endParaRPr sz="1100">
              <a:latin typeface="Josefin Sans"/>
              <a:ea typeface="Josefin Sans"/>
              <a:cs typeface="Josefin Sans"/>
              <a:sym typeface="Josefin Sans"/>
            </a:endParaRPr>
          </a:p>
          <a:p>
            <a:pPr indent="0" lvl="0" marL="0" rtl="0" algn="l">
              <a:spcBef>
                <a:spcPts val="0"/>
              </a:spcBef>
              <a:spcAft>
                <a:spcPts val="0"/>
              </a:spcAft>
              <a:buNone/>
            </a:pPr>
            <a:r>
              <a:rPr lang="en" sz="1100">
                <a:latin typeface="Josefin Sans"/>
                <a:ea typeface="Josefin Sans"/>
                <a:cs typeface="Josefin Sans"/>
                <a:sym typeface="Josefin Sans"/>
              </a:rPr>
              <a:t>DCE= Downstream core element</a:t>
            </a:r>
            <a:endParaRPr sz="1100">
              <a:latin typeface="Josefin Sans"/>
              <a:ea typeface="Josefin Sans"/>
              <a:cs typeface="Josefin Sans"/>
              <a:sym typeface="Josefin Sans"/>
            </a:endParaRPr>
          </a:p>
          <a:p>
            <a:pPr indent="0" lvl="0" marL="0" rtl="0" algn="l">
              <a:spcBef>
                <a:spcPts val="0"/>
              </a:spcBef>
              <a:spcAft>
                <a:spcPts val="0"/>
              </a:spcAft>
              <a:buNone/>
            </a:pPr>
            <a:r>
              <a:rPr lang="en" sz="1100">
                <a:latin typeface="Josefin Sans"/>
                <a:ea typeface="Josefin Sans"/>
                <a:cs typeface="Josefin Sans"/>
                <a:sym typeface="Josefin Sans"/>
              </a:rPr>
              <a:t>TFIIB= Transcription factor</a:t>
            </a:r>
            <a:endParaRPr sz="1100">
              <a:latin typeface="Josefin Sans"/>
              <a:ea typeface="Josefin Sans"/>
              <a:cs typeface="Josefin Sans"/>
              <a:sym typeface="Josefin Sans"/>
            </a:endParaRPr>
          </a:p>
        </p:txBody>
      </p:sp>
      <p:sp>
        <p:nvSpPr>
          <p:cNvPr id="120" name="Google Shape;120;p28"/>
          <p:cNvSpPr txBox="1"/>
          <p:nvPr/>
        </p:nvSpPr>
        <p:spPr>
          <a:xfrm>
            <a:off x="6174150" y="3692525"/>
            <a:ext cx="2901900" cy="844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latin typeface="Josefin Sans"/>
                <a:ea typeface="Josefin Sans"/>
                <a:cs typeface="Josefin Sans"/>
                <a:sym typeface="Josefin Sans"/>
              </a:rPr>
              <a:t>TBP= TATA Box binding protein</a:t>
            </a:r>
            <a:endParaRPr sz="1100">
              <a:latin typeface="Josefin Sans"/>
              <a:ea typeface="Josefin Sans"/>
              <a:cs typeface="Josefin Sans"/>
              <a:sym typeface="Josefin Sans"/>
            </a:endParaRPr>
          </a:p>
          <a:p>
            <a:pPr indent="0" lvl="0" marL="0" rtl="0" algn="l">
              <a:spcBef>
                <a:spcPts val="0"/>
              </a:spcBef>
              <a:spcAft>
                <a:spcPts val="0"/>
              </a:spcAft>
              <a:buNone/>
            </a:pPr>
            <a:r>
              <a:t/>
            </a:r>
            <a:endParaRPr sz="1100">
              <a:latin typeface="Josefin Sans"/>
              <a:ea typeface="Josefin Sans"/>
              <a:cs typeface="Josefin Sans"/>
              <a:sym typeface="Josefin Sans"/>
            </a:endParaRPr>
          </a:p>
          <a:p>
            <a:pPr indent="0" lvl="0" marL="0" rtl="0" algn="l">
              <a:spcBef>
                <a:spcPts val="0"/>
              </a:spcBef>
              <a:spcAft>
                <a:spcPts val="0"/>
              </a:spcAft>
              <a:buNone/>
            </a:pPr>
            <a:r>
              <a:rPr b="1" lang="en" sz="1100">
                <a:latin typeface="Josefin Sans"/>
                <a:ea typeface="Josefin Sans"/>
                <a:cs typeface="Josefin Sans"/>
                <a:sym typeface="Josefin Sans"/>
              </a:rPr>
              <a:t>*Promoters usually contain a subset of these elements</a:t>
            </a:r>
            <a:endParaRPr b="1" sz="1100">
              <a:latin typeface="Josefin Sans"/>
              <a:ea typeface="Josefin Sans"/>
              <a:cs typeface="Josefin Sans"/>
              <a:sym typeface="Josefin Sans"/>
            </a:endParaRPr>
          </a:p>
        </p:txBody>
      </p:sp>
      <p:sp>
        <p:nvSpPr>
          <p:cNvPr id="121" name="Google Shape;121;p28"/>
          <p:cNvSpPr txBox="1"/>
          <p:nvPr/>
        </p:nvSpPr>
        <p:spPr>
          <a:xfrm>
            <a:off x="595450" y="4645375"/>
            <a:ext cx="8112600" cy="389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u="sng">
                <a:latin typeface="Josefin Sans"/>
                <a:ea typeface="Josefin Sans"/>
                <a:cs typeface="Josefin Sans"/>
                <a:sym typeface="Josefin Sans"/>
              </a:rPr>
              <a:t>Eukaryotes have THREE RNA Polymerases- RNA Poly II is used for mRNA synthesis </a:t>
            </a:r>
            <a:endParaRPr u="sng">
              <a:latin typeface="Josefin Sans"/>
              <a:ea typeface="Josefin Sans"/>
              <a:cs typeface="Josefin Sans"/>
              <a:sym typeface="Josefin Sans"/>
            </a:endParaRPr>
          </a:p>
        </p:txBody>
      </p:sp>
      <p:sp>
        <p:nvSpPr>
          <p:cNvPr id="122" name="Google Shape;122;p28"/>
          <p:cNvSpPr txBox="1"/>
          <p:nvPr/>
        </p:nvSpPr>
        <p:spPr>
          <a:xfrm>
            <a:off x="311700" y="701000"/>
            <a:ext cx="8595000" cy="2358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a:latin typeface="Josefin Sans"/>
                <a:ea typeface="Josefin Sans"/>
                <a:cs typeface="Josefin Sans"/>
                <a:sym typeface="Josefin Sans"/>
              </a:rPr>
              <a:t>You DON’T need to know all of these elements, this just for your reference</a:t>
            </a:r>
            <a:endParaRPr b="1">
              <a:latin typeface="Josefin Sans"/>
              <a:ea typeface="Josefin Sans"/>
              <a:cs typeface="Josefin Sans"/>
              <a:sym typeface="Josefin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sp>
        <p:nvSpPr>
          <p:cNvPr id="127" name="Google Shape;127;p29"/>
          <p:cNvSpPr txBox="1"/>
          <p:nvPr/>
        </p:nvSpPr>
        <p:spPr>
          <a:xfrm>
            <a:off x="311700" y="158613"/>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Eukaryotic Transcription: PIC Formation</a:t>
            </a:r>
            <a:endParaRPr sz="3000">
              <a:solidFill>
                <a:srgbClr val="00A1B2"/>
              </a:solidFill>
              <a:latin typeface="Josefin Sans"/>
              <a:ea typeface="Josefin Sans"/>
              <a:cs typeface="Josefin Sans"/>
              <a:sym typeface="Josefin Sans"/>
            </a:endParaRPr>
          </a:p>
        </p:txBody>
      </p:sp>
      <p:pic>
        <p:nvPicPr>
          <p:cNvPr id="128" name="Google Shape;128;p29"/>
          <p:cNvPicPr preferRelativeResize="0"/>
          <p:nvPr/>
        </p:nvPicPr>
        <p:blipFill>
          <a:blip r:embed="rId3">
            <a:alphaModFix/>
          </a:blip>
          <a:stretch>
            <a:fillRect/>
          </a:stretch>
        </p:blipFill>
        <p:spPr>
          <a:xfrm>
            <a:off x="3046776" y="1260975"/>
            <a:ext cx="3050425" cy="3680850"/>
          </a:xfrm>
          <a:prstGeom prst="rect">
            <a:avLst/>
          </a:prstGeom>
          <a:noFill/>
          <a:ln>
            <a:noFill/>
          </a:ln>
        </p:spPr>
      </p:pic>
      <p:sp>
        <p:nvSpPr>
          <p:cNvPr id="129" name="Google Shape;129;p29"/>
          <p:cNvSpPr txBox="1"/>
          <p:nvPr/>
        </p:nvSpPr>
        <p:spPr>
          <a:xfrm>
            <a:off x="357350" y="731325"/>
            <a:ext cx="74715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Josefin Sans"/>
                <a:ea typeface="Josefin Sans"/>
                <a:cs typeface="Josefin Sans"/>
                <a:sym typeface="Josefin Sans"/>
              </a:rPr>
              <a:t>PIC= Pre-</a:t>
            </a:r>
            <a:r>
              <a:rPr lang="en">
                <a:latin typeface="Josefin Sans"/>
                <a:ea typeface="Josefin Sans"/>
                <a:cs typeface="Josefin Sans"/>
                <a:sym typeface="Josefin Sans"/>
              </a:rPr>
              <a:t>initiation</a:t>
            </a:r>
            <a:r>
              <a:rPr lang="en">
                <a:latin typeface="Josefin Sans"/>
                <a:ea typeface="Josefin Sans"/>
                <a:cs typeface="Josefin Sans"/>
                <a:sym typeface="Josefin Sans"/>
              </a:rPr>
              <a:t> Complex</a:t>
            </a:r>
            <a:endParaRPr>
              <a:latin typeface="Josefin Sans"/>
              <a:ea typeface="Josefin Sans"/>
              <a:cs typeface="Josefin Sans"/>
              <a:sym typeface="Josefin Sans"/>
            </a:endParaRPr>
          </a:p>
          <a:p>
            <a:pPr indent="0" lvl="0" marL="0" rtl="0" algn="l">
              <a:spcBef>
                <a:spcPts val="0"/>
              </a:spcBef>
              <a:spcAft>
                <a:spcPts val="0"/>
              </a:spcAft>
              <a:buNone/>
            </a:pPr>
            <a:r>
              <a:rPr lang="en">
                <a:latin typeface="Josefin Sans"/>
                <a:ea typeface="Josefin Sans"/>
                <a:cs typeface="Josefin Sans"/>
                <a:sym typeface="Josefin Sans"/>
              </a:rPr>
              <a:t>Don’t really need to know the steps- this is just for your reference of what happens.</a:t>
            </a:r>
            <a:endParaRPr>
              <a:latin typeface="Josefin Sans"/>
              <a:ea typeface="Josefin Sans"/>
              <a:cs typeface="Josefin Sans"/>
              <a:sym typeface="Josefin Sans"/>
            </a:endParaRPr>
          </a:p>
        </p:txBody>
      </p:sp>
      <p:sp>
        <p:nvSpPr>
          <p:cNvPr id="130" name="Google Shape;130;p29"/>
          <p:cNvSpPr txBox="1"/>
          <p:nvPr/>
        </p:nvSpPr>
        <p:spPr>
          <a:xfrm>
            <a:off x="243450" y="2489100"/>
            <a:ext cx="2431200" cy="1224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Josefin Sans"/>
                <a:ea typeface="Josefin Sans"/>
                <a:cs typeface="Josefin Sans"/>
                <a:sym typeface="Josefin Sans"/>
              </a:rPr>
              <a:t>Pretty much a bunch of different transcription factors bind and recruit RNA Poly II. </a:t>
            </a:r>
            <a:endParaRPr>
              <a:latin typeface="Josefin Sans"/>
              <a:ea typeface="Josefin Sans"/>
              <a:cs typeface="Josefin Sans"/>
              <a:sym typeface="Josefin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p30"/>
          <p:cNvSpPr txBox="1"/>
          <p:nvPr/>
        </p:nvSpPr>
        <p:spPr>
          <a:xfrm>
            <a:off x="311700" y="158613"/>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Eukaryotic Transcription: PIC Formation</a:t>
            </a:r>
            <a:endParaRPr sz="3000">
              <a:solidFill>
                <a:srgbClr val="00A1B2"/>
              </a:solidFill>
              <a:latin typeface="Josefin Sans"/>
              <a:ea typeface="Josefin Sans"/>
              <a:cs typeface="Josefin Sans"/>
              <a:sym typeface="Josefin Sans"/>
            </a:endParaRPr>
          </a:p>
        </p:txBody>
      </p:sp>
      <p:sp>
        <p:nvSpPr>
          <p:cNvPr id="136" name="Google Shape;136;p30"/>
          <p:cNvSpPr txBox="1"/>
          <p:nvPr/>
        </p:nvSpPr>
        <p:spPr>
          <a:xfrm>
            <a:off x="357350" y="822950"/>
            <a:ext cx="7471500" cy="270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Josefin Sans"/>
                <a:ea typeface="Josefin Sans"/>
                <a:cs typeface="Josefin Sans"/>
                <a:sym typeface="Josefin Sans"/>
              </a:rPr>
              <a:t>Don’t really need to know the steps- this is just for your reference of what happens.</a:t>
            </a:r>
            <a:endParaRPr>
              <a:latin typeface="Josefin Sans"/>
              <a:ea typeface="Josefin Sans"/>
              <a:cs typeface="Josefin Sans"/>
              <a:sym typeface="Josefin Sans"/>
            </a:endParaRPr>
          </a:p>
        </p:txBody>
      </p:sp>
      <p:grpSp>
        <p:nvGrpSpPr>
          <p:cNvPr id="137" name="Google Shape;137;p30"/>
          <p:cNvGrpSpPr/>
          <p:nvPr/>
        </p:nvGrpSpPr>
        <p:grpSpPr>
          <a:xfrm>
            <a:off x="2761250" y="1256775"/>
            <a:ext cx="3503130" cy="3745150"/>
            <a:chOff x="2761250" y="1256775"/>
            <a:chExt cx="3503130" cy="3745150"/>
          </a:xfrm>
        </p:grpSpPr>
        <p:pic>
          <p:nvPicPr>
            <p:cNvPr id="138" name="Google Shape;138;p30"/>
            <p:cNvPicPr preferRelativeResize="0"/>
            <p:nvPr/>
          </p:nvPicPr>
          <p:blipFill>
            <a:blip r:embed="rId3">
              <a:alphaModFix/>
            </a:blip>
            <a:stretch>
              <a:fillRect/>
            </a:stretch>
          </p:blipFill>
          <p:spPr>
            <a:xfrm>
              <a:off x="2879613" y="1256775"/>
              <a:ext cx="3384767" cy="3745150"/>
            </a:xfrm>
            <a:prstGeom prst="rect">
              <a:avLst/>
            </a:prstGeom>
            <a:noFill/>
            <a:ln>
              <a:noFill/>
            </a:ln>
          </p:spPr>
        </p:pic>
        <p:sp>
          <p:nvSpPr>
            <p:cNvPr id="139" name="Google Shape;139;p30"/>
            <p:cNvSpPr/>
            <p:nvPr/>
          </p:nvSpPr>
          <p:spPr>
            <a:xfrm>
              <a:off x="2761250" y="2750425"/>
              <a:ext cx="411600" cy="2706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0" name="Google Shape;140;p30"/>
          <p:cNvSpPr txBox="1"/>
          <p:nvPr/>
        </p:nvSpPr>
        <p:spPr>
          <a:xfrm>
            <a:off x="148550" y="2517050"/>
            <a:ext cx="2707500" cy="1224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Josefin Sans"/>
                <a:ea typeface="Josefin Sans"/>
                <a:cs typeface="Josefin Sans"/>
                <a:sym typeface="Josefin Sans"/>
              </a:rPr>
              <a:t>More proteins bind/dissociate/phosphorylate stuff to start elongation </a:t>
            </a:r>
            <a:endParaRPr>
              <a:latin typeface="Josefin Sans"/>
              <a:ea typeface="Josefin Sans"/>
              <a:cs typeface="Josefin Sans"/>
              <a:sym typeface="Josefin San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sp>
        <p:nvSpPr>
          <p:cNvPr id="145" name="Google Shape;145;p31"/>
          <p:cNvSpPr txBox="1"/>
          <p:nvPr/>
        </p:nvSpPr>
        <p:spPr>
          <a:xfrm>
            <a:off x="311700" y="158613"/>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Eukaryotic Transcription: PIC+ other stuff</a:t>
            </a:r>
            <a:endParaRPr sz="3000">
              <a:solidFill>
                <a:srgbClr val="00A1B2"/>
              </a:solidFill>
              <a:latin typeface="Josefin Sans"/>
              <a:ea typeface="Josefin Sans"/>
              <a:cs typeface="Josefin Sans"/>
              <a:sym typeface="Josefin Sans"/>
            </a:endParaRPr>
          </a:p>
        </p:txBody>
      </p:sp>
      <p:sp>
        <p:nvSpPr>
          <p:cNvPr id="146" name="Google Shape;146;p31"/>
          <p:cNvSpPr txBox="1"/>
          <p:nvPr/>
        </p:nvSpPr>
        <p:spPr>
          <a:xfrm>
            <a:off x="357350" y="822950"/>
            <a:ext cx="87126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Josefin Sans"/>
                <a:ea typeface="Josefin Sans"/>
                <a:cs typeface="Josefin Sans"/>
                <a:sym typeface="Josefin Sans"/>
              </a:rPr>
              <a:t>PIC+ Mediator protein, chromatin remodeler, and histone acetylase (HAT) all helps RNA Poly II bind</a:t>
            </a:r>
            <a:endParaRPr>
              <a:latin typeface="Josefin Sans"/>
              <a:ea typeface="Josefin Sans"/>
              <a:cs typeface="Josefin Sans"/>
              <a:sym typeface="Josefin Sans"/>
            </a:endParaRPr>
          </a:p>
          <a:p>
            <a:pPr indent="0" lvl="0" marL="0" rtl="0" algn="l">
              <a:spcBef>
                <a:spcPts val="0"/>
              </a:spcBef>
              <a:spcAft>
                <a:spcPts val="0"/>
              </a:spcAft>
              <a:buNone/>
            </a:pPr>
            <a:r>
              <a:t/>
            </a:r>
            <a:endParaRPr>
              <a:latin typeface="Josefin Sans"/>
              <a:ea typeface="Josefin Sans"/>
              <a:cs typeface="Josefin Sans"/>
              <a:sym typeface="Josefin Sans"/>
            </a:endParaRPr>
          </a:p>
        </p:txBody>
      </p:sp>
      <p:pic>
        <p:nvPicPr>
          <p:cNvPr id="147" name="Google Shape;147;p31"/>
          <p:cNvPicPr preferRelativeResize="0"/>
          <p:nvPr/>
        </p:nvPicPr>
        <p:blipFill>
          <a:blip r:embed="rId3">
            <a:alphaModFix/>
          </a:blip>
          <a:stretch>
            <a:fillRect/>
          </a:stretch>
        </p:blipFill>
        <p:spPr>
          <a:xfrm>
            <a:off x="1338250" y="1549150"/>
            <a:ext cx="6467475" cy="32194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p32"/>
          <p:cNvSpPr txBox="1"/>
          <p:nvPr/>
        </p:nvSpPr>
        <p:spPr>
          <a:xfrm>
            <a:off x="311700" y="136963"/>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Termination and </a:t>
            </a:r>
            <a:r>
              <a:rPr lang="en" sz="3000">
                <a:solidFill>
                  <a:srgbClr val="00A1B2"/>
                </a:solidFill>
                <a:latin typeface="Josefin Sans"/>
                <a:ea typeface="Josefin Sans"/>
                <a:cs typeface="Josefin Sans"/>
                <a:sym typeface="Josefin Sans"/>
              </a:rPr>
              <a:t>Post-Transcription</a:t>
            </a:r>
            <a:endParaRPr sz="3000">
              <a:solidFill>
                <a:srgbClr val="00A1B2"/>
              </a:solidFill>
              <a:latin typeface="Josefin Sans"/>
              <a:ea typeface="Josefin Sans"/>
              <a:cs typeface="Josefin Sans"/>
              <a:sym typeface="Josefin Sans"/>
            </a:endParaRPr>
          </a:p>
        </p:txBody>
      </p:sp>
      <p:sp>
        <p:nvSpPr>
          <p:cNvPr id="153" name="Google Shape;153;p32"/>
          <p:cNvSpPr txBox="1"/>
          <p:nvPr/>
        </p:nvSpPr>
        <p:spPr>
          <a:xfrm>
            <a:off x="359825" y="709675"/>
            <a:ext cx="4296300" cy="4433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Josefin Sans"/>
                <a:ea typeface="Josefin Sans"/>
                <a:cs typeface="Josefin Sans"/>
                <a:sym typeface="Josefin Sans"/>
              </a:rPr>
              <a:t>Several processes need to occur: </a:t>
            </a:r>
            <a:endParaRPr>
              <a:latin typeface="Josefin Sans"/>
              <a:ea typeface="Josefin Sans"/>
              <a:cs typeface="Josefin Sans"/>
              <a:sym typeface="Josefin Sans"/>
            </a:endParaRPr>
          </a:p>
          <a:p>
            <a:pPr indent="0" lvl="0" marL="0" rtl="0" algn="l">
              <a:spcBef>
                <a:spcPts val="0"/>
              </a:spcBef>
              <a:spcAft>
                <a:spcPts val="0"/>
              </a:spcAft>
              <a:buNone/>
            </a:pPr>
            <a:r>
              <a:t/>
            </a:r>
            <a:endParaRPr>
              <a:latin typeface="Josefin Sans"/>
              <a:ea typeface="Josefin Sans"/>
              <a:cs typeface="Josefin Sans"/>
              <a:sym typeface="Josefin Sans"/>
            </a:endParaRPr>
          </a:p>
          <a:p>
            <a:pPr indent="-317500" lvl="0" marL="457200" rtl="0" algn="l">
              <a:spcBef>
                <a:spcPts val="0"/>
              </a:spcBef>
              <a:spcAft>
                <a:spcPts val="0"/>
              </a:spcAft>
              <a:buSzPts val="1400"/>
              <a:buFont typeface="Josefin Sans"/>
              <a:buAutoNum type="arabicPeriod"/>
            </a:pPr>
            <a:r>
              <a:rPr lang="en">
                <a:latin typeface="Josefin Sans"/>
                <a:ea typeface="Josefin Sans"/>
                <a:cs typeface="Josefin Sans"/>
                <a:sym typeface="Josefin Sans"/>
              </a:rPr>
              <a:t>5’Cap of mRNA </a:t>
            </a:r>
            <a:endParaRPr>
              <a:latin typeface="Josefin Sans"/>
              <a:ea typeface="Josefin Sans"/>
              <a:cs typeface="Josefin Sans"/>
              <a:sym typeface="Josefin Sans"/>
            </a:endParaRPr>
          </a:p>
          <a:p>
            <a:pPr indent="-317500" lvl="1" marL="914400" rtl="0" algn="l">
              <a:spcBef>
                <a:spcPts val="0"/>
              </a:spcBef>
              <a:spcAft>
                <a:spcPts val="0"/>
              </a:spcAft>
              <a:buSzPts val="1400"/>
              <a:buFont typeface="Josefin Sans"/>
              <a:buAutoNum type="alphaLcPeriod"/>
            </a:pPr>
            <a:r>
              <a:rPr lang="en">
                <a:latin typeface="Josefin Sans"/>
                <a:ea typeface="Josefin Sans"/>
                <a:cs typeface="Josefin Sans"/>
                <a:sym typeface="Josefin Sans"/>
              </a:rPr>
              <a:t>Without it mRNA will degrade quickly</a:t>
            </a:r>
            <a:endParaRPr>
              <a:latin typeface="Josefin Sans"/>
              <a:ea typeface="Josefin Sans"/>
              <a:cs typeface="Josefin Sans"/>
              <a:sym typeface="Josefin Sans"/>
            </a:endParaRPr>
          </a:p>
          <a:p>
            <a:pPr indent="0" lvl="0" marL="914400" rtl="0" algn="l">
              <a:spcBef>
                <a:spcPts val="0"/>
              </a:spcBef>
              <a:spcAft>
                <a:spcPts val="0"/>
              </a:spcAft>
              <a:buNone/>
            </a:pPr>
            <a:r>
              <a:t/>
            </a:r>
            <a:endParaRPr>
              <a:latin typeface="Josefin Sans"/>
              <a:ea typeface="Josefin Sans"/>
              <a:cs typeface="Josefin Sans"/>
              <a:sym typeface="Josefin Sans"/>
            </a:endParaRPr>
          </a:p>
          <a:p>
            <a:pPr indent="-317500" lvl="0" marL="457200" rtl="0" algn="l">
              <a:spcBef>
                <a:spcPts val="0"/>
              </a:spcBef>
              <a:spcAft>
                <a:spcPts val="0"/>
              </a:spcAft>
              <a:buSzPts val="1400"/>
              <a:buFont typeface="Josefin Sans"/>
              <a:buAutoNum type="arabicPeriod"/>
            </a:pPr>
            <a:r>
              <a:rPr lang="en">
                <a:latin typeface="Josefin Sans"/>
                <a:ea typeface="Josefin Sans"/>
                <a:cs typeface="Josefin Sans"/>
                <a:sym typeface="Josefin Sans"/>
              </a:rPr>
              <a:t>Addition of Poly-A tail </a:t>
            </a:r>
            <a:endParaRPr>
              <a:latin typeface="Josefin Sans"/>
              <a:ea typeface="Josefin Sans"/>
              <a:cs typeface="Josefin Sans"/>
              <a:sym typeface="Josefin Sans"/>
            </a:endParaRPr>
          </a:p>
          <a:p>
            <a:pPr indent="-317500" lvl="1" marL="914400" rtl="0" algn="l">
              <a:spcBef>
                <a:spcPts val="0"/>
              </a:spcBef>
              <a:spcAft>
                <a:spcPts val="0"/>
              </a:spcAft>
              <a:buSzPts val="1400"/>
              <a:buFont typeface="Josefin Sans"/>
              <a:buAutoNum type="alphaLcPeriod"/>
            </a:pPr>
            <a:r>
              <a:rPr lang="en">
                <a:latin typeface="Josefin Sans"/>
                <a:ea typeface="Josefin Sans"/>
                <a:cs typeface="Josefin Sans"/>
                <a:sym typeface="Josefin Sans"/>
              </a:rPr>
              <a:t>Also needed for mRNA stability </a:t>
            </a:r>
            <a:endParaRPr>
              <a:latin typeface="Josefin Sans"/>
              <a:ea typeface="Josefin Sans"/>
              <a:cs typeface="Josefin Sans"/>
              <a:sym typeface="Josefin Sans"/>
            </a:endParaRPr>
          </a:p>
          <a:p>
            <a:pPr indent="-317500" lvl="1" marL="914400" rtl="0" algn="l">
              <a:spcBef>
                <a:spcPts val="0"/>
              </a:spcBef>
              <a:spcAft>
                <a:spcPts val="0"/>
              </a:spcAft>
              <a:buSzPts val="1400"/>
              <a:buFont typeface="Josefin Sans"/>
              <a:buAutoNum type="alphaLcPeriod"/>
            </a:pPr>
            <a:r>
              <a:rPr lang="en">
                <a:latin typeface="Josefin Sans"/>
                <a:ea typeface="Josefin Sans"/>
                <a:cs typeface="Josefin Sans"/>
                <a:sym typeface="Josefin Sans"/>
              </a:rPr>
              <a:t>Comes after coding sequence</a:t>
            </a:r>
            <a:endParaRPr>
              <a:latin typeface="Josefin Sans"/>
              <a:ea typeface="Josefin Sans"/>
              <a:cs typeface="Josefin Sans"/>
              <a:sym typeface="Josefin Sans"/>
            </a:endParaRPr>
          </a:p>
          <a:p>
            <a:pPr indent="-317500" lvl="1" marL="914400" rtl="0" algn="l">
              <a:spcBef>
                <a:spcPts val="0"/>
              </a:spcBef>
              <a:spcAft>
                <a:spcPts val="0"/>
              </a:spcAft>
              <a:buSzPts val="1400"/>
              <a:buFont typeface="Josefin Sans"/>
              <a:buAutoNum type="alphaLcPeriod"/>
            </a:pPr>
            <a:r>
              <a:rPr lang="en">
                <a:latin typeface="Josefin Sans"/>
                <a:ea typeface="Josefin Sans"/>
                <a:cs typeface="Josefin Sans"/>
                <a:sym typeface="Josefin Sans"/>
              </a:rPr>
              <a:t>Needed to signal translation</a:t>
            </a:r>
            <a:endParaRPr>
              <a:latin typeface="Josefin Sans"/>
              <a:ea typeface="Josefin Sans"/>
              <a:cs typeface="Josefin Sans"/>
              <a:sym typeface="Josefin Sans"/>
            </a:endParaRPr>
          </a:p>
          <a:p>
            <a:pPr indent="-317500" lvl="1" marL="914400" rtl="0" algn="l">
              <a:spcBef>
                <a:spcPts val="0"/>
              </a:spcBef>
              <a:spcAft>
                <a:spcPts val="0"/>
              </a:spcAft>
              <a:buSzPts val="1400"/>
              <a:buFont typeface="Josefin Sans"/>
              <a:buAutoNum type="alphaLcPeriod"/>
            </a:pPr>
            <a:r>
              <a:rPr b="1" lang="en">
                <a:latin typeface="Josefin Sans"/>
                <a:ea typeface="Josefin Sans"/>
                <a:cs typeface="Josefin Sans"/>
                <a:sym typeface="Josefin Sans"/>
              </a:rPr>
              <a:t>See image</a:t>
            </a:r>
            <a:endParaRPr b="1">
              <a:latin typeface="Josefin Sans"/>
              <a:ea typeface="Josefin Sans"/>
              <a:cs typeface="Josefin Sans"/>
              <a:sym typeface="Josefin Sans"/>
            </a:endParaRPr>
          </a:p>
          <a:p>
            <a:pPr indent="0" lvl="0" marL="914400" rtl="0" algn="l">
              <a:spcBef>
                <a:spcPts val="0"/>
              </a:spcBef>
              <a:spcAft>
                <a:spcPts val="0"/>
              </a:spcAft>
              <a:buNone/>
            </a:pPr>
            <a:r>
              <a:t/>
            </a:r>
            <a:endParaRPr>
              <a:latin typeface="Josefin Sans"/>
              <a:ea typeface="Josefin Sans"/>
              <a:cs typeface="Josefin Sans"/>
              <a:sym typeface="Josefin Sans"/>
            </a:endParaRPr>
          </a:p>
          <a:p>
            <a:pPr indent="-317500" lvl="0" marL="457200" rtl="0" algn="l">
              <a:spcBef>
                <a:spcPts val="0"/>
              </a:spcBef>
              <a:spcAft>
                <a:spcPts val="0"/>
              </a:spcAft>
              <a:buSzPts val="1400"/>
              <a:buFont typeface="Josefin Sans"/>
              <a:buAutoNum type="arabicPeriod"/>
            </a:pPr>
            <a:r>
              <a:rPr lang="en">
                <a:latin typeface="Josefin Sans"/>
                <a:ea typeface="Josefin Sans"/>
                <a:cs typeface="Josefin Sans"/>
                <a:sym typeface="Josefin Sans"/>
              </a:rPr>
              <a:t>Intron removal</a:t>
            </a:r>
            <a:endParaRPr>
              <a:latin typeface="Josefin Sans"/>
              <a:ea typeface="Josefin Sans"/>
              <a:cs typeface="Josefin Sans"/>
              <a:sym typeface="Josefin Sans"/>
            </a:endParaRPr>
          </a:p>
          <a:p>
            <a:pPr indent="-317500" lvl="1" marL="914400" rtl="0" algn="l">
              <a:spcBef>
                <a:spcPts val="0"/>
              </a:spcBef>
              <a:spcAft>
                <a:spcPts val="0"/>
              </a:spcAft>
              <a:buSzPts val="1400"/>
              <a:buFont typeface="Josefin Sans"/>
              <a:buAutoNum type="alphaLcPeriod"/>
            </a:pPr>
            <a:r>
              <a:rPr lang="en">
                <a:latin typeface="Josefin Sans"/>
                <a:ea typeface="Josefin Sans"/>
                <a:cs typeface="Josefin Sans"/>
                <a:sym typeface="Josefin Sans"/>
              </a:rPr>
              <a:t>Spliceosome recognizes specific intron sequence and removes it </a:t>
            </a:r>
            <a:endParaRPr>
              <a:latin typeface="Josefin Sans"/>
              <a:ea typeface="Josefin Sans"/>
              <a:cs typeface="Josefin Sans"/>
              <a:sym typeface="Josefin Sans"/>
            </a:endParaRPr>
          </a:p>
          <a:p>
            <a:pPr indent="-317500" lvl="1" marL="914400" rtl="0" algn="l">
              <a:spcBef>
                <a:spcPts val="0"/>
              </a:spcBef>
              <a:spcAft>
                <a:spcPts val="0"/>
              </a:spcAft>
              <a:buSzPts val="1400"/>
              <a:buFont typeface="Josefin Sans"/>
              <a:buAutoNum type="alphaLcPeriod"/>
            </a:pPr>
            <a:r>
              <a:rPr lang="en">
                <a:latin typeface="Josefin Sans"/>
                <a:ea typeface="Josefin Sans"/>
                <a:cs typeface="Josefin Sans"/>
                <a:sym typeface="Josefin Sans"/>
              </a:rPr>
              <a:t>Spliceosome is a complex of small nuclear RNAs and proteins</a:t>
            </a:r>
            <a:endParaRPr>
              <a:latin typeface="Josefin Sans"/>
              <a:ea typeface="Josefin Sans"/>
              <a:cs typeface="Josefin Sans"/>
              <a:sym typeface="Josefin Sans"/>
            </a:endParaRPr>
          </a:p>
          <a:p>
            <a:pPr indent="0" lvl="0" marL="0" rtl="0" algn="l">
              <a:spcBef>
                <a:spcPts val="0"/>
              </a:spcBef>
              <a:spcAft>
                <a:spcPts val="0"/>
              </a:spcAft>
              <a:buNone/>
            </a:pPr>
            <a:r>
              <a:t/>
            </a:r>
            <a:endParaRPr>
              <a:latin typeface="Josefin Sans"/>
              <a:ea typeface="Josefin Sans"/>
              <a:cs typeface="Josefin Sans"/>
              <a:sym typeface="Josefin Sans"/>
            </a:endParaRPr>
          </a:p>
          <a:p>
            <a:pPr indent="0" lvl="0" marL="0" rtl="0" algn="l">
              <a:spcBef>
                <a:spcPts val="0"/>
              </a:spcBef>
              <a:spcAft>
                <a:spcPts val="0"/>
              </a:spcAft>
              <a:buNone/>
            </a:pPr>
            <a:r>
              <a:rPr lang="en">
                <a:latin typeface="Josefin Sans"/>
                <a:ea typeface="Josefin Sans"/>
                <a:cs typeface="Josefin Sans"/>
                <a:sym typeface="Josefin Sans"/>
              </a:rPr>
              <a:t>*These things will happen naturally if designed properly. We can also take out intron sequences in the initial design. </a:t>
            </a:r>
            <a:endParaRPr>
              <a:latin typeface="Josefin Sans"/>
              <a:ea typeface="Josefin Sans"/>
              <a:cs typeface="Josefin Sans"/>
              <a:sym typeface="Josefin Sans"/>
            </a:endParaRPr>
          </a:p>
          <a:p>
            <a:pPr indent="0" lvl="0" marL="0" rtl="0" algn="l">
              <a:spcBef>
                <a:spcPts val="0"/>
              </a:spcBef>
              <a:spcAft>
                <a:spcPts val="0"/>
              </a:spcAft>
              <a:buNone/>
            </a:pPr>
            <a:r>
              <a:t/>
            </a:r>
            <a:endParaRPr>
              <a:latin typeface="Josefin Sans"/>
              <a:ea typeface="Josefin Sans"/>
              <a:cs typeface="Josefin Sans"/>
              <a:sym typeface="Josefin Sans"/>
            </a:endParaRPr>
          </a:p>
        </p:txBody>
      </p:sp>
      <p:grpSp>
        <p:nvGrpSpPr>
          <p:cNvPr id="154" name="Google Shape;154;p32"/>
          <p:cNvGrpSpPr/>
          <p:nvPr/>
        </p:nvGrpSpPr>
        <p:grpSpPr>
          <a:xfrm>
            <a:off x="4656136" y="709686"/>
            <a:ext cx="4114198" cy="4130517"/>
            <a:chOff x="4981774" y="796398"/>
            <a:chExt cx="3605151" cy="3719177"/>
          </a:xfrm>
        </p:grpSpPr>
        <p:pic>
          <p:nvPicPr>
            <p:cNvPr id="155" name="Google Shape;155;p32"/>
            <p:cNvPicPr preferRelativeResize="0"/>
            <p:nvPr/>
          </p:nvPicPr>
          <p:blipFill>
            <a:blip r:embed="rId3">
              <a:alphaModFix/>
            </a:blip>
            <a:stretch>
              <a:fillRect/>
            </a:stretch>
          </p:blipFill>
          <p:spPr>
            <a:xfrm>
              <a:off x="5079225" y="796398"/>
              <a:ext cx="3507701" cy="3218601"/>
            </a:xfrm>
            <a:prstGeom prst="rect">
              <a:avLst/>
            </a:prstGeom>
            <a:noFill/>
            <a:ln>
              <a:noFill/>
            </a:ln>
          </p:spPr>
        </p:pic>
        <p:pic>
          <p:nvPicPr>
            <p:cNvPr id="156" name="Google Shape;156;p32"/>
            <p:cNvPicPr preferRelativeResize="0"/>
            <p:nvPr/>
          </p:nvPicPr>
          <p:blipFill>
            <a:blip r:embed="rId4">
              <a:alphaModFix/>
            </a:blip>
            <a:stretch>
              <a:fillRect/>
            </a:stretch>
          </p:blipFill>
          <p:spPr>
            <a:xfrm>
              <a:off x="4981774" y="3421224"/>
              <a:ext cx="2338250" cy="1094350"/>
            </a:xfrm>
            <a:prstGeom prst="rect">
              <a:avLst/>
            </a:prstGeom>
            <a:noFill/>
            <a:ln>
              <a:noFill/>
            </a:ln>
          </p:spPr>
        </p:pic>
      </p:gr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p33"/>
          <p:cNvSpPr txBox="1"/>
          <p:nvPr/>
        </p:nvSpPr>
        <p:spPr>
          <a:xfrm>
            <a:off x="311700" y="450988"/>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Eukaryotic Transcription Termination</a:t>
            </a:r>
            <a:endParaRPr sz="3000">
              <a:solidFill>
                <a:srgbClr val="00A1B2"/>
              </a:solidFill>
              <a:latin typeface="Josefin Sans"/>
              <a:ea typeface="Josefin Sans"/>
              <a:cs typeface="Josefin Sans"/>
              <a:sym typeface="Josefin Sans"/>
            </a:endParaRPr>
          </a:p>
        </p:txBody>
      </p:sp>
      <p:sp>
        <p:nvSpPr>
          <p:cNvPr id="162" name="Google Shape;162;p33"/>
          <p:cNvSpPr txBox="1"/>
          <p:nvPr/>
        </p:nvSpPr>
        <p:spPr>
          <a:xfrm>
            <a:off x="836250" y="1126175"/>
            <a:ext cx="7471500" cy="270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Josefin Sans"/>
                <a:ea typeface="Josefin Sans"/>
                <a:cs typeface="Josefin Sans"/>
                <a:sym typeface="Josefin Sans"/>
              </a:rPr>
              <a:t>Termination is different for all three RNA Poly’s, and different from prokaryotes</a:t>
            </a:r>
            <a:r>
              <a:rPr lang="en">
                <a:latin typeface="Josefin Sans"/>
                <a:ea typeface="Josefin Sans"/>
                <a:cs typeface="Josefin Sans"/>
                <a:sym typeface="Josefin Sans"/>
              </a:rPr>
              <a:t>.</a:t>
            </a:r>
            <a:endParaRPr>
              <a:latin typeface="Josefin Sans"/>
              <a:ea typeface="Josefin Sans"/>
              <a:cs typeface="Josefin Sans"/>
              <a:sym typeface="Josefin Sans"/>
            </a:endParaRPr>
          </a:p>
        </p:txBody>
      </p:sp>
      <p:sp>
        <p:nvSpPr>
          <p:cNvPr id="163" name="Google Shape;163;p33"/>
          <p:cNvSpPr txBox="1"/>
          <p:nvPr/>
        </p:nvSpPr>
        <p:spPr>
          <a:xfrm>
            <a:off x="894150" y="2133175"/>
            <a:ext cx="7355700" cy="23499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600">
                <a:latin typeface="Josefin Sans"/>
                <a:ea typeface="Josefin Sans"/>
                <a:cs typeface="Josefin Sans"/>
                <a:sym typeface="Josefin Sans"/>
              </a:rPr>
              <a:t>There’s not really much for a transcription terminator, the RNA Poly II kinda just falls of the DNA and the mRNA gets cleaved anyway for the Poly-A tail to be added (as seen in the last slide)</a:t>
            </a:r>
            <a:endParaRPr sz="1600">
              <a:latin typeface="Josefin Sans"/>
              <a:ea typeface="Josefin Sans"/>
              <a:cs typeface="Josefin Sans"/>
              <a:sym typeface="Josefin Sans"/>
            </a:endParaRPr>
          </a:p>
          <a:p>
            <a:pPr indent="0" lvl="0" marL="0" rtl="0" algn="ctr">
              <a:spcBef>
                <a:spcPts val="0"/>
              </a:spcBef>
              <a:spcAft>
                <a:spcPts val="0"/>
              </a:spcAft>
              <a:buNone/>
            </a:pPr>
            <a:r>
              <a:t/>
            </a:r>
            <a:endParaRPr sz="1600">
              <a:latin typeface="Josefin Sans"/>
              <a:ea typeface="Josefin Sans"/>
              <a:cs typeface="Josefin Sans"/>
              <a:sym typeface="Josefin Sans"/>
            </a:endParaRPr>
          </a:p>
          <a:p>
            <a:pPr indent="0" lvl="0" marL="0" rtl="0" algn="ctr">
              <a:spcBef>
                <a:spcPts val="0"/>
              </a:spcBef>
              <a:spcAft>
                <a:spcPts val="0"/>
              </a:spcAft>
              <a:buNone/>
            </a:pPr>
            <a:r>
              <a:rPr lang="en" sz="1600">
                <a:latin typeface="Josefin Sans"/>
                <a:ea typeface="Josefin Sans"/>
                <a:cs typeface="Josefin Sans"/>
                <a:sym typeface="Josefin Sans"/>
              </a:rPr>
              <a:t>That being said there are some terminator sequences out there...</a:t>
            </a:r>
            <a:endParaRPr sz="1600">
              <a:latin typeface="Josefin Sans"/>
              <a:ea typeface="Josefin Sans"/>
              <a:cs typeface="Josefin Sans"/>
              <a:sym typeface="Josefin Sans"/>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